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81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64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1628800"/>
            <a:ext cx="7931224" cy="39549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정보통신 트랙 학생은 졸업</a:t>
            </a:r>
            <a:r>
              <a:rPr kumimoji="1" lang="ko-KR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때 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 smtClean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]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타이틀을 받을 수 있다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1600" b="1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]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학년 </a:t>
            </a:r>
            <a:r>
              <a:rPr lang="en-US" altLang="ko-KR" sz="1600" dirty="0" smtClean="0">
                <a:solidFill>
                  <a:srgbClr val="000000"/>
                </a:solidFill>
                <a:ea typeface="맑은 고딕" pitchFamily="50" charset="-127"/>
              </a:rPr>
              <a:t>1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학기 수강신청 필수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과목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채색한 교과목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)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대학수학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II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융합설계입문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데이터구조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임베디드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OS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과목의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회로이론및실험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전자회로 과목의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rgbClr val="FF0000"/>
                </a:solidFill>
              </a:rPr>
              <a:t>학칙시행세칙 </a:t>
            </a:r>
            <a:r>
              <a:rPr lang="ko-KR" altLang="en-US" sz="1400">
                <a:solidFill>
                  <a:srgbClr val="FF0000"/>
                </a:solidFill>
              </a:rPr>
              <a:t>제</a:t>
            </a:r>
            <a:r>
              <a:rPr lang="en-US" altLang="ko-KR" sz="1400">
                <a:solidFill>
                  <a:srgbClr val="FF0000"/>
                </a:solidFill>
              </a:rPr>
              <a:t>12</a:t>
            </a:r>
            <a:r>
              <a:rPr lang="ko-KR" altLang="en-US" sz="1400">
                <a:solidFill>
                  <a:srgbClr val="FF0000"/>
                </a:solidFill>
              </a:rPr>
              <a:t>조</a:t>
            </a:r>
            <a:r>
              <a:rPr lang="en-US" altLang="ko-KR" sz="1400">
                <a:solidFill>
                  <a:srgbClr val="FF0000"/>
                </a:solidFill>
              </a:rPr>
              <a:t>(</a:t>
            </a:r>
            <a:r>
              <a:rPr lang="ko-KR" altLang="en-US" sz="1400">
                <a:solidFill>
                  <a:srgbClr val="FF0000"/>
                </a:solidFill>
              </a:rPr>
              <a:t>이수원칙</a:t>
            </a:r>
            <a:r>
              <a:rPr lang="en-US" altLang="ko-KR" sz="1400">
                <a:solidFill>
                  <a:srgbClr val="FF0000"/>
                </a:solidFill>
              </a:rPr>
              <a:t>) (3)</a:t>
            </a:r>
            <a:r>
              <a:rPr lang="ko-KR" altLang="en-US" sz="1400">
                <a:solidFill>
                  <a:srgbClr val="FF0000"/>
                </a:solidFill>
              </a:rPr>
              <a:t>교양필수와 역량기초과목은 입학년도의 교육과정에 따라 이수하여야 하며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>
                <a:solidFill>
                  <a:srgbClr val="FF0000"/>
                </a:solidFill>
              </a:rPr>
              <a:t>학생의 입학년도 교양교육과정에 따르되</a:t>
            </a:r>
            <a:r>
              <a:rPr lang="en-US" altLang="ko-KR" sz="1400">
                <a:solidFill>
                  <a:srgbClr val="FF0000"/>
                </a:solidFill>
              </a:rPr>
              <a:t>, </a:t>
            </a:r>
            <a:r>
              <a:rPr lang="ko-KR" altLang="en-US" sz="140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>
              <a:solidFill>
                <a:srgbClr val="FF0000"/>
              </a:solidFill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rgbClr val="000000"/>
                </a:solidFill>
                <a:ea typeface="맑은 고딕" pitchFamily="50" charset="-127"/>
              </a:rPr>
              <a:t>공학인증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관련 문의 및 상담은 학과사무실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 트랙 </a:t>
            </a:r>
            <a:r>
              <a:rPr lang="en-US" altLang="ko-KR" sz="3200" dirty="0" smtClean="0"/>
              <a:t>2</a:t>
            </a:r>
            <a:r>
              <a:rPr lang="ko-KR" altLang="en-US" sz="3200" dirty="0" smtClean="0"/>
              <a:t>학년 </a:t>
            </a:r>
            <a:r>
              <a:rPr lang="en-US" altLang="ko-KR" sz="3200" dirty="0" smtClean="0"/>
              <a:t>1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843637"/>
              </p:ext>
            </p:extLst>
          </p:nvPr>
        </p:nvGraphicFramePr>
        <p:xfrm>
          <a:off x="323528" y="148071"/>
          <a:ext cx="8568955" cy="6217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5575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컴통무정통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1-2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2-1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교필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smtClean="0">
                          <a:effectLst/>
                        </a:rPr>
                        <a:t>(1)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현대인과성서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진로전략과경력관리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(1)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경력관리와취창업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논리적사고와글쓰기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(3)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실용영어</a:t>
                      </a:r>
                      <a:r>
                        <a:rPr 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II(2)</a:t>
                      </a:r>
                      <a:endParaRPr 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55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통섭과균형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실용교양</a:t>
                      </a:r>
                      <a:r>
                        <a:rPr lang="en-US" altLang="ko-KR" sz="1000" u="none" strike="sngStrike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(2)</a:t>
                      </a:r>
                      <a:endParaRPr lang="ko-KR" altLang="en-US" sz="1000" b="0" i="0" u="none" strike="sng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역량기초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273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전공필수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935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전공선택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26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206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전자기학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(314)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11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통신이론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89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551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데이터통신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95936" y="18448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인증필수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10" name="직선 화살표 연결선 9"/>
          <p:cNvCxnSpPr>
            <a:stCxn id="9" idx="1"/>
          </p:cNvCxnSpPr>
          <p:nvPr/>
        </p:nvCxnSpPr>
        <p:spPr>
          <a:xfrm flipH="1" flipV="1">
            <a:off x="3727916" y="1732166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40037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6952005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7704" y="34290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프로젝</a:t>
            </a:r>
            <a:r>
              <a:rPr lang="ko-KR" altLang="en-US" b="1">
                <a:solidFill>
                  <a:schemeClr val="accent1"/>
                </a:solidFill>
              </a:rPr>
              <a:t>트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414908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4116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733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1"/>
                </a:solidFill>
              </a:rPr>
              <a:t>통</a:t>
            </a:r>
            <a:r>
              <a:rPr lang="ko-KR" altLang="en-US" b="1">
                <a:solidFill>
                  <a:schemeClr val="accent1"/>
                </a:solidFill>
              </a:rPr>
              <a:t>신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960" y="5546006"/>
            <a:ext cx="1580882" cy="7848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* </a:t>
            </a:r>
            <a:r>
              <a:rPr lang="ko-KR" altLang="en-US" sz="900" smtClean="0"/>
              <a:t>표시 </a:t>
            </a:r>
            <a:r>
              <a:rPr lang="en-US" altLang="ko-KR" sz="900" smtClean="0"/>
              <a:t>: MSC 10</a:t>
            </a:r>
            <a:r>
              <a:rPr lang="ko-KR" altLang="en-US" sz="900" smtClean="0"/>
              <a:t>과목</a:t>
            </a:r>
            <a:endParaRPr lang="en-US" altLang="ko-KR" sz="900" smtClean="0"/>
          </a:p>
          <a:p>
            <a:r>
              <a:rPr lang="ko-KR" altLang="en-US" sz="900" smtClean="0"/>
              <a:t>채색</a:t>
            </a:r>
            <a:r>
              <a:rPr lang="en-US" altLang="ko-KR" sz="900" smtClean="0"/>
              <a:t>(</a:t>
            </a:r>
            <a:r>
              <a:rPr lang="ko-KR" altLang="en-US" sz="900" smtClean="0"/>
              <a:t>노랑</a:t>
            </a:r>
            <a:r>
              <a:rPr lang="en-US" altLang="ko-KR" sz="900" smtClean="0"/>
              <a:t>, </a:t>
            </a:r>
            <a:r>
              <a:rPr lang="ko-KR" altLang="en-US" sz="900" smtClean="0"/>
              <a:t>주황</a:t>
            </a:r>
            <a:r>
              <a:rPr lang="en-US" altLang="ko-KR" sz="900" smtClean="0"/>
              <a:t>)</a:t>
            </a:r>
            <a:r>
              <a:rPr lang="ko-KR" altLang="en-US" sz="900" smtClean="0"/>
              <a:t> </a:t>
            </a:r>
            <a:r>
              <a:rPr lang="en-US" altLang="ko-KR" sz="900" smtClean="0"/>
              <a:t>: </a:t>
            </a:r>
            <a:r>
              <a:rPr lang="ko-KR" altLang="en-US" sz="900" smtClean="0"/>
              <a:t>필수과목</a:t>
            </a:r>
            <a:endParaRPr lang="en-US" altLang="ko-KR" sz="900" smtClean="0"/>
          </a:p>
          <a:p>
            <a:r>
              <a:rPr lang="ko-KR" altLang="en-US" sz="900"/>
              <a:t>적색숫자 </a:t>
            </a:r>
            <a:r>
              <a:rPr lang="en-US" altLang="ko-KR" sz="900"/>
              <a:t>: </a:t>
            </a:r>
            <a:r>
              <a:rPr lang="ko-KR" altLang="en-US" sz="900"/>
              <a:t>설계학점</a:t>
            </a:r>
            <a:endParaRPr lang="en-US" altLang="ko-KR" sz="900"/>
          </a:p>
          <a:p>
            <a:r>
              <a:rPr lang="ko-KR" altLang="en-US" sz="900" smtClean="0"/>
              <a:t>적색직선 </a:t>
            </a:r>
            <a:r>
              <a:rPr lang="en-US" altLang="ko-KR" sz="900" smtClean="0"/>
              <a:t>: </a:t>
            </a:r>
            <a:r>
              <a:rPr lang="ko-KR" altLang="en-US" sz="900" smtClean="0"/>
              <a:t>선후수체계</a:t>
            </a:r>
            <a:endParaRPr lang="en-US" altLang="ko-KR" sz="900" smtClean="0"/>
          </a:p>
          <a:p>
            <a:r>
              <a:rPr lang="ko-KR" altLang="en-US" sz="900" smtClean="0"/>
              <a:t>밑줄 </a:t>
            </a:r>
            <a:r>
              <a:rPr lang="en-US" altLang="ko-KR" sz="900" smtClean="0"/>
              <a:t>: </a:t>
            </a:r>
            <a:r>
              <a:rPr lang="ko-KR" altLang="en-US" sz="900" smtClean="0"/>
              <a:t>수정사항</a:t>
            </a:r>
            <a:endParaRPr lang="ko-KR" altLang="en-US" sz="900"/>
          </a:p>
        </p:txBody>
      </p:sp>
      <p:sp>
        <p:nvSpPr>
          <p:cNvPr id="20" name="TextBox 19"/>
          <p:cNvSpPr txBox="1"/>
          <p:nvPr/>
        </p:nvSpPr>
        <p:spPr>
          <a:xfrm>
            <a:off x="355061" y="5311876"/>
            <a:ext cx="97334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r>
              <a:rPr lang="en-US" altLang="ko-KR" sz="900" smtClean="0"/>
              <a:t>(</a:t>
            </a:r>
            <a:r>
              <a:rPr lang="ko-KR" altLang="en-US" sz="900" smtClean="0"/>
              <a:t>수정</a:t>
            </a:r>
            <a:r>
              <a:rPr lang="en-US" altLang="ko-KR" sz="900" smtClean="0"/>
              <a:t>)</a:t>
            </a:r>
            <a:endParaRPr lang="ko-KR" altLang="en-US" sz="900"/>
          </a:p>
        </p:txBody>
      </p:sp>
      <p:cxnSp>
        <p:nvCxnSpPr>
          <p:cNvPr id="23" name="직선 연결선 22"/>
          <p:cNvCxnSpPr/>
          <p:nvPr/>
        </p:nvCxnSpPr>
        <p:spPr>
          <a:xfrm>
            <a:off x="6948264" y="5445224"/>
            <a:ext cx="5835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1691680" y="1628800"/>
            <a:ext cx="1194206" cy="331236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1691680" y="1880828"/>
            <a:ext cx="1194206" cy="2052228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2885886" y="2029490"/>
            <a:ext cx="2118162" cy="197557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861926" y="5327828"/>
            <a:ext cx="114212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861926" y="3933056"/>
            <a:ext cx="2078226" cy="28803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3861926" y="3613666"/>
            <a:ext cx="402244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4572000" y="616530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5652120" y="5570769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644638" y="5661248"/>
            <a:ext cx="231173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372</Words>
  <Application>Microsoft Office PowerPoint</Application>
  <PresentationFormat>화면 슬라이드 쇼(4:3)</PresentationFormat>
  <Paragraphs>123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정보통신 트랙 2학년 1학기 수강신청 유의사항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User</cp:lastModifiedBy>
  <cp:revision>99</cp:revision>
  <dcterms:created xsi:type="dcterms:W3CDTF">2016-03-24T14:28:34Z</dcterms:created>
  <dcterms:modified xsi:type="dcterms:W3CDTF">2017-02-14T09:36:44Z</dcterms:modified>
</cp:coreProperties>
</file>