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81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1C69E-B08F-4911-9F61-7121C283C2F5}" type="datetimeFigureOut">
              <a:rPr lang="ko-KR" altLang="en-US" smtClean="0"/>
              <a:t>2017-08-14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0DEED-0BCE-4561-B2AA-E52A14382E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0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40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0DEED-0BCE-4561-B2AA-E52A14382EB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64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82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06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79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30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23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96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32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8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2017-02-13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정보통신 트랙 </a:t>
            </a:r>
            <a:r>
              <a:rPr lang="en-US" altLang="ko-KR" smtClean="0"/>
              <a:t>2</a:t>
            </a:r>
            <a:r>
              <a:rPr lang="ko-KR" altLang="en-US" smtClean="0"/>
              <a:t>학년 수강신청 안내 </a:t>
            </a:r>
            <a:r>
              <a:rPr lang="en-US" altLang="ko-KR" smtClean="0"/>
              <a:t>(</a:t>
            </a:r>
            <a:r>
              <a:rPr lang="ko-KR" altLang="en-US" smtClean="0"/>
              <a:t>백제인 교수</a:t>
            </a:r>
            <a:r>
              <a:rPr lang="en-US" altLang="ko-KR" smtClean="0"/>
              <a:t>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CED0E-6D41-4F9D-BAC0-4BF6543A62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5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1628800"/>
            <a:ext cx="7931224" cy="39549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정보통신 트랙 학생은 졸업</a:t>
            </a:r>
            <a:r>
              <a:rPr kumimoji="1" lang="ko-KR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때 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 smtClean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]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 타이틀을 받을 수 있다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맑은 고딕" pitchFamily="50" charset="-127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solidFill>
                  <a:srgbClr val="FF0000"/>
                </a:solidFill>
                <a:ea typeface="맑은 고딕" pitchFamily="50" charset="-127"/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  <a:ea typeface="맑은 고딕" pitchFamily="50" charset="-127"/>
              </a:rPr>
              <a:t>공학인증</a:t>
            </a:r>
            <a:r>
              <a:rPr lang="en-US" altLang="ko-KR" sz="1600" b="1" dirty="0">
                <a:solidFill>
                  <a:srgbClr val="FF0000"/>
                </a:solidFill>
                <a:ea typeface="맑은 고딕" pitchFamily="50" charset="-127"/>
              </a:rPr>
              <a:t>] </a:t>
            </a:r>
            <a:r>
              <a:rPr lang="en-US" altLang="ko-KR" sz="1600" dirty="0">
                <a:solidFill>
                  <a:srgbClr val="000000"/>
                </a:solidFill>
                <a:ea typeface="맑은 고딕" pitchFamily="50" charset="-127"/>
              </a:rPr>
              <a:t>1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학년 </a:t>
            </a:r>
            <a:r>
              <a:rPr lang="en-US" altLang="ko-KR" sz="16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ko-KR" altLang="en-US" sz="1600" dirty="0" smtClean="0">
                <a:solidFill>
                  <a:srgbClr val="000000"/>
                </a:solidFill>
                <a:ea typeface="맑은 고딕" pitchFamily="50" charset="-127"/>
              </a:rPr>
              <a:t>학기 수강신청 필수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과목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채색한 교과목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</a:rPr>
              <a:t>)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프로그래밍 실습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 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인증필수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)(</a:t>
            </a: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모바일프로그래밍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선수과목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정보보호개론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전공필수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정보통신기초및실험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전공필수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800100" lvl="1" indent="-34290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ko-KR" altLang="en-US" sz="1400" dirty="0" err="1" smtClean="0">
                <a:solidFill>
                  <a:srgbClr val="000000"/>
                </a:solidFill>
                <a:ea typeface="맑은 고딕" pitchFamily="50" charset="-127"/>
              </a:rPr>
              <a:t>무인기술기초및실험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전공필수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FF0000"/>
                </a:solidFill>
              </a:rPr>
              <a:t>학칙시행세칙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12</a:t>
            </a:r>
            <a:r>
              <a:rPr lang="ko-KR" altLang="en-US" sz="1400" dirty="0">
                <a:solidFill>
                  <a:srgbClr val="FF0000"/>
                </a:solidFill>
              </a:rPr>
              <a:t>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이수원칙</a:t>
            </a:r>
            <a:r>
              <a:rPr lang="en-US" altLang="ko-KR" sz="1400" dirty="0">
                <a:solidFill>
                  <a:srgbClr val="FF0000"/>
                </a:solidFill>
              </a:rPr>
              <a:t>) (3)</a:t>
            </a:r>
            <a:r>
              <a:rPr lang="ko-KR" altLang="en-US" sz="1400" dirty="0">
                <a:solidFill>
                  <a:srgbClr val="FF0000"/>
                </a:solidFill>
              </a:rPr>
              <a:t>교양필수와 역량기초과목은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입학년도의</a:t>
            </a:r>
            <a:r>
              <a:rPr lang="ko-KR" altLang="en-US" sz="1400" dirty="0">
                <a:solidFill>
                  <a:srgbClr val="FF0000"/>
                </a:solidFill>
              </a:rPr>
              <a:t> 교육과정에 따라 이수하여야 하며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이수하지 못한 교과목이 교육과정의 변경으로 폐지되었을 경우에는 해당과목의 이수를 면제한다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0000"/>
                </a:solidFill>
              </a:rPr>
              <a:t>학생의 </a:t>
            </a:r>
            <a:r>
              <a:rPr lang="ko-KR" altLang="en-US" sz="1400" dirty="0" err="1">
                <a:solidFill>
                  <a:srgbClr val="FF0000"/>
                </a:solidFill>
              </a:rPr>
              <a:t>입학년도</a:t>
            </a:r>
            <a:r>
              <a:rPr lang="ko-KR" altLang="en-US" sz="1400" dirty="0">
                <a:solidFill>
                  <a:srgbClr val="FF0000"/>
                </a:solidFill>
              </a:rPr>
              <a:t> 교양교육과정에 따르되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구 교과목이 개설되지 않으면 이수하지 않아도 됨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공학인증 관련 문의 및 상담은 학과사무실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(T.8547)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혹은 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PD 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교수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백제인</a:t>
            </a:r>
            <a:r>
              <a:rPr lang="en-US" altLang="ko-KR" sz="1400" dirty="0" smtClean="0">
                <a:solidFill>
                  <a:srgbClr val="000000"/>
                </a:solidFill>
                <a:ea typeface="맑은 고딕" pitchFamily="50" charset="-127"/>
              </a:rPr>
              <a:t>, T.7568)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에게</a:t>
            </a:r>
            <a:r>
              <a:rPr lang="en-US" altLang="ko-KR" sz="1400" dirty="0">
                <a:solidFill>
                  <a:srgbClr val="000000"/>
                </a:solidFill>
                <a:ea typeface="맑은 고딕" pitchFamily="50" charset="-127"/>
              </a:rPr>
              <a:t>.</a:t>
            </a:r>
            <a:r>
              <a:rPr lang="ko-KR" altLang="en-US" sz="1400" dirty="0" smtClean="0">
                <a:solidFill>
                  <a:srgbClr val="000000"/>
                </a:solidFill>
                <a:ea typeface="맑은 고딕" pitchFamily="50" charset="-127"/>
              </a:rPr>
              <a:t> 언제나 가능함</a:t>
            </a:r>
            <a:endParaRPr lang="en-US" altLang="ko-KR" sz="1600" dirty="0" smtClean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/>
              <a:t>1</a:t>
            </a:r>
            <a:r>
              <a:rPr lang="ko-KR" altLang="en-US" dirty="0" smtClean="0"/>
              <a:t>학년 수강신청 안내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ko-KR" altLang="en-US" sz="3200" dirty="0" smtClean="0"/>
              <a:t>정보통신 트랙 </a:t>
            </a:r>
            <a:r>
              <a:rPr lang="en-US" altLang="ko-KR" sz="3200" dirty="0"/>
              <a:t>1</a:t>
            </a:r>
            <a:r>
              <a:rPr lang="ko-KR" altLang="en-US" sz="3200" dirty="0" smtClean="0"/>
              <a:t>학년 </a:t>
            </a:r>
            <a:r>
              <a:rPr lang="en-US" altLang="ko-KR" sz="3200" dirty="0"/>
              <a:t>2</a:t>
            </a:r>
            <a:r>
              <a:rPr lang="ko-KR" altLang="en-US" sz="3200" dirty="0" smtClean="0"/>
              <a:t>학기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수강신청 유의사항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4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/>
              <a:t>2017-08-14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 smtClean="0"/>
              <a:t>정보통신 트랙 </a:t>
            </a:r>
            <a:r>
              <a:rPr lang="en-US" altLang="ko-KR" dirty="0"/>
              <a:t>1</a:t>
            </a:r>
            <a:r>
              <a:rPr lang="ko-KR" altLang="en-US" dirty="0" smtClean="0"/>
              <a:t>학년 수강신청 </a:t>
            </a:r>
            <a:r>
              <a:rPr lang="ko-KR" altLang="en-US" smtClean="0"/>
              <a:t>안내 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CED0E-6D41-4F9D-BAC0-4BF6543A62DF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48069"/>
              </p:ext>
            </p:extLst>
          </p:nvPr>
        </p:nvGraphicFramePr>
        <p:xfrm>
          <a:off x="323528" y="148071"/>
          <a:ext cx="8568955" cy="62685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87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  <a:gridCol w="989546"/>
              </a:tblGrid>
              <a:tr h="1827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컴통무정통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1-1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1-2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>
                          <a:effectLst/>
                        </a:rPr>
                        <a:t>2-1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2-2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3-2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4-1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>
                          <a:effectLst/>
                        </a:rPr>
                        <a:t>4-2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21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교필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채플</a:t>
                      </a:r>
                      <a:r>
                        <a:rPr lang="en-US" altLang="ko-KR" sz="1000" u="none" strike="noStrike" smtClean="0">
                          <a:effectLst/>
                        </a:rPr>
                        <a:t>(0)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고전읽기와토론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경력관리와취창업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829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자기계발과미래설계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(1)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독서와소통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(3)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Communicative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English-Ⅱ(3)</a:t>
                      </a: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창업의이해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(1)</a:t>
                      </a:r>
                    </a:p>
                    <a:p>
                      <a:pPr algn="l" fontAlgn="ctr"/>
                      <a:endParaRPr lang="en-US" altLang="ko-KR" sz="1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1516"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현대인과성서</a:t>
                      </a:r>
                      <a:r>
                        <a:rPr lang="en-US" altLang="ko-KR" sz="1000" dirty="0" smtClean="0"/>
                        <a:t>(3)</a:t>
                      </a:r>
                    </a:p>
                    <a:p>
                      <a:r>
                        <a:rPr lang="ko-KR" altLang="en-US" sz="1000" dirty="0" smtClean="0"/>
                        <a:t>기초글쓰기</a:t>
                      </a:r>
                      <a:r>
                        <a:rPr lang="en-US" altLang="ko-KR" sz="1000" dirty="0" smtClean="0"/>
                        <a:t>(3)</a:t>
                      </a:r>
                    </a:p>
                    <a:p>
                      <a:r>
                        <a:rPr lang="en-US" altLang="ko-KR" sz="1000" dirty="0" smtClean="0"/>
                        <a:t>Communicative</a:t>
                      </a:r>
                      <a:r>
                        <a:rPr lang="en-US" altLang="ko-KR" sz="1000" baseline="0" dirty="0" smtClean="0"/>
                        <a:t> </a:t>
                      </a:r>
                      <a:endParaRPr lang="en-US" altLang="ko-KR" sz="1000" baseline="0" dirty="0" smtClean="0"/>
                    </a:p>
                    <a:p>
                      <a:r>
                        <a:rPr lang="en-US" altLang="ko-KR" sz="1000" baseline="0" dirty="0" smtClean="0"/>
                        <a:t>English-Ⅰ(3)</a:t>
                      </a:r>
                      <a:endParaRPr lang="ko-KR" altLang="en-US" sz="1000" dirty="0"/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와 컴퓨팅사고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(2)</a:t>
                      </a:r>
                    </a:p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7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역량기초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*대학수학</a:t>
                      </a:r>
                      <a:r>
                        <a:rPr lang="en-US" sz="1000" u="none" strike="noStrike" dirty="0">
                          <a:effectLst/>
                        </a:rPr>
                        <a:t>II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확률및통계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*응용수학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754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*이산구조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*프로그래밍실습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</a:t>
                      </a:r>
                      <a:r>
                        <a:rPr lang="ko-KR" altLang="en-US" sz="1000" u="none" strike="noStrike" dirty="0" err="1" smtClean="0">
                          <a:effectLst/>
                        </a:rPr>
                        <a:t>일반물리학및실험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I(322)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공업경영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*응용물리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*생명과학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263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전공필수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*컴퓨터개론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정보보호개론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414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정보통신기초및실험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(322</a:t>
                      </a:r>
                      <a:r>
                        <a:rPr lang="en-US" altLang="ko-KR" sz="1000" u="none" strike="noStrike" dirty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9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무인기술기초및실험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7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전공선택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융합설계입문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(330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 smtClean="0">
                          <a:effectLst/>
                        </a:rPr>
                        <a:t>캡스톤디자인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27379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데이터구조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754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고급프로그래밍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자바프로그래밍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모바일프로그래밍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임베디드</a:t>
                      </a:r>
                      <a:r>
                        <a:rPr lang="en-US" sz="1000" u="none" strike="noStrike">
                          <a:effectLst/>
                        </a:rPr>
                        <a:t>OS(322)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응용프로그래밍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68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마이크로프로세서및실험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임베디드시스템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754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전자기학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전파공학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smtClean="0">
                          <a:effectLst/>
                        </a:rPr>
                        <a:t>디지털시스템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</a:t>
                      </a:r>
                      <a:r>
                        <a:rPr lang="en-US" altLang="ko-KR" sz="1000" b="1" u="none" strike="noStrike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smtClean="0">
                          <a:effectLst/>
                        </a:rPr>
                        <a:t>)</a:t>
                      </a:r>
                      <a:endParaRPr lang="ko-KR" altLang="en-US" sz="10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70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회로이론및실험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(314)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err="1">
                          <a:effectLst/>
                        </a:rPr>
                        <a:t>마이크로컨트롤러및실험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전자회로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센서회로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정보통신실무</a:t>
                      </a:r>
                      <a:r>
                        <a:rPr lang="en-US" altLang="ko-KR" sz="1000" u="none" strike="noStrike" smtClean="0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79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통신이론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디지털통신</a:t>
                      </a:r>
                      <a:r>
                        <a:rPr lang="en-US" altLang="ko-KR" sz="1000" u="none" strike="noStrike" dirty="0">
                          <a:effectLst/>
                        </a:rPr>
                        <a:t>(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322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altLang="ko-KR" sz="1000" u="none" strike="noStrike" dirty="0" smtClean="0">
                          <a:effectLst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통신시스템</a:t>
                      </a:r>
                      <a:r>
                        <a:rPr lang="en-US" altLang="ko-KR" sz="1000" u="none" strike="noStrike" dirty="0">
                          <a:effectLst/>
                        </a:rPr>
                        <a:t>(322)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이동통신시스템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754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디지털신호처리및설계</a:t>
                      </a:r>
                      <a:r>
                        <a:rPr lang="en-US" altLang="ko-KR" sz="1000" u="none" strike="noStrike">
                          <a:effectLst/>
                        </a:rPr>
                        <a:t>(322)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사물인터넷실무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(322)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332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</a:rPr>
                        <a:t>데이터통신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</a:rPr>
                        <a:t>통신망공학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 smtClean="0">
                          <a:effectLst/>
                        </a:rPr>
                        <a:t>인터넷통신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smtClean="0">
                          <a:effectLst/>
                        </a:rPr>
                        <a:t>센서네트워크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72096" y="21550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인증필수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H="1" flipV="1">
            <a:off x="2780571" y="2082914"/>
            <a:ext cx="268020" cy="2973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40037" y="4987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교양필수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 flipH="1">
            <a:off x="6952005" y="68340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73918" y="27809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</a:t>
            </a:r>
            <a:r>
              <a:rPr lang="ko-KR" altLang="en-US" b="1" dirty="0">
                <a:solidFill>
                  <a:srgbClr val="FF0000"/>
                </a:solidFill>
              </a:rPr>
              <a:t>공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2885886" y="2965594"/>
            <a:ext cx="288032" cy="31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76929" y="36320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1"/>
                </a:solidFill>
              </a:rPr>
              <a:t>프로젝</a:t>
            </a:r>
            <a:r>
              <a:rPr lang="ko-KR" altLang="en-US" b="1" dirty="0">
                <a:solidFill>
                  <a:schemeClr val="accent1"/>
                </a:solidFill>
              </a:rPr>
              <a:t>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75764" y="422709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accent1"/>
                </a:solidFill>
              </a:rPr>
              <a:t>SW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5773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accent1"/>
                </a:solidFill>
              </a:rPr>
              <a:t>HW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7043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1"/>
                </a:solidFill>
              </a:rPr>
              <a:t>통</a:t>
            </a:r>
            <a:r>
              <a:rPr lang="ko-KR" altLang="en-US" b="1" dirty="0">
                <a:solidFill>
                  <a:schemeClr val="accent1"/>
                </a:solidFill>
              </a:rPr>
              <a:t>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960" y="5373216"/>
            <a:ext cx="1580882" cy="7848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* </a:t>
            </a:r>
            <a:r>
              <a:rPr lang="ko-KR" altLang="en-US" sz="900" dirty="0" smtClean="0"/>
              <a:t>표시 </a:t>
            </a:r>
            <a:r>
              <a:rPr lang="en-US" altLang="ko-KR" sz="900" dirty="0" smtClean="0"/>
              <a:t>: MSC 10</a:t>
            </a:r>
            <a:r>
              <a:rPr lang="ko-KR" altLang="en-US" sz="900" dirty="0" smtClean="0"/>
              <a:t>과목</a:t>
            </a:r>
            <a:endParaRPr lang="en-US" altLang="ko-KR" sz="900" dirty="0" smtClean="0"/>
          </a:p>
          <a:p>
            <a:r>
              <a:rPr lang="ko-KR" altLang="en-US" sz="900" dirty="0" smtClean="0"/>
              <a:t>채색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노랑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주황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필수과목</a:t>
            </a:r>
            <a:endParaRPr lang="en-US" altLang="ko-KR" sz="900" dirty="0" smtClean="0"/>
          </a:p>
          <a:p>
            <a:r>
              <a:rPr lang="ko-KR" altLang="en-US" sz="900" dirty="0"/>
              <a:t>적색숫자 </a:t>
            </a:r>
            <a:r>
              <a:rPr lang="en-US" altLang="ko-KR" sz="900" dirty="0"/>
              <a:t>: </a:t>
            </a:r>
            <a:r>
              <a:rPr lang="ko-KR" altLang="en-US" sz="900" dirty="0"/>
              <a:t>설계학점</a:t>
            </a:r>
            <a:endParaRPr lang="en-US" altLang="ko-KR" sz="900" dirty="0"/>
          </a:p>
          <a:p>
            <a:r>
              <a:rPr lang="ko-KR" altLang="en-US" sz="900" dirty="0" smtClean="0"/>
              <a:t>적색직선 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선후수체계</a:t>
            </a:r>
            <a:endParaRPr lang="en-US" altLang="ko-KR" sz="900" dirty="0" smtClean="0"/>
          </a:p>
          <a:p>
            <a:r>
              <a:rPr lang="ko-KR" altLang="en-US" sz="900" dirty="0" smtClean="0"/>
              <a:t>밑줄 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수정사항</a:t>
            </a:r>
            <a:endParaRPr lang="ko-KR" altLang="en-US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061" y="5142384"/>
            <a:ext cx="97334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smtClean="0"/>
              <a:t>2015</a:t>
            </a:r>
            <a:r>
              <a:rPr lang="ko-KR" altLang="en-US" sz="900" smtClean="0"/>
              <a:t>년도</a:t>
            </a:r>
            <a:r>
              <a:rPr lang="en-US" altLang="ko-KR" sz="900" smtClean="0"/>
              <a:t>(</a:t>
            </a:r>
            <a:r>
              <a:rPr lang="ko-KR" altLang="en-US" sz="900" smtClean="0"/>
              <a:t>수정</a:t>
            </a:r>
            <a:r>
              <a:rPr lang="en-US" altLang="ko-KR" sz="900" smtClean="0"/>
              <a:t>)</a:t>
            </a:r>
            <a:endParaRPr lang="ko-KR" altLang="en-US" sz="900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1637634" y="1844824"/>
            <a:ext cx="1381756" cy="3258536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1583588" y="2155003"/>
            <a:ext cx="1398251" cy="2003461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2853811" y="2112531"/>
            <a:ext cx="2150237" cy="2108557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861926" y="5373216"/>
            <a:ext cx="114212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861926" y="4050146"/>
            <a:ext cx="2078226" cy="288032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3861926" y="3717032"/>
            <a:ext cx="4022442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4644008" y="6237312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5652120" y="5661248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644638" y="5733256"/>
            <a:ext cx="2311738" cy="0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356</Words>
  <Application>Microsoft Office PowerPoint</Application>
  <PresentationFormat>화면 슬라이드 쇼(4:3)</PresentationFormat>
  <Paragraphs>120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Wingdings</vt:lpstr>
      <vt:lpstr>Office 테마</vt:lpstr>
      <vt:lpstr>정보통신 트랙 1학년 2학기 수강신청 유의사항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정보통신공학과 공학인증 설명회</dc:title>
  <dc:creator>hp</dc:creator>
  <cp:lastModifiedBy>hannam</cp:lastModifiedBy>
  <cp:revision>107</cp:revision>
  <dcterms:created xsi:type="dcterms:W3CDTF">2016-03-24T14:28:34Z</dcterms:created>
  <dcterms:modified xsi:type="dcterms:W3CDTF">2017-08-14T01:00:08Z</dcterms:modified>
</cp:coreProperties>
</file>