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2023-03-16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14800" y="1832769"/>
            <a:ext cx="2720975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/>
              <a:t>이수구분별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취득학점</a:t>
            </a:r>
            <a:r>
              <a:rPr lang="ko-KR" altLang="en-US" sz="1400" b="1" dirty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 err="1"/>
              <a:t>이번학기</a:t>
            </a:r>
            <a:r>
              <a:rPr lang="ko-KR" altLang="en-US" sz="1100" b="1" dirty="0"/>
              <a:t> 수강신청내역 미포함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/>
              <a:t>- </a:t>
            </a:r>
            <a:r>
              <a:rPr lang="ko-KR" altLang="en-US" sz="1400" b="1" dirty="0" err="1"/>
              <a:t>학점계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총 </a:t>
            </a:r>
            <a:r>
              <a:rPr lang="ko-KR" altLang="en-US" sz="1400" b="1" dirty="0" err="1"/>
              <a:t>취득학점</a:t>
            </a:r>
            <a:r>
              <a:rPr lang="ko-KR" altLang="en-US" sz="1400" b="1" dirty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400" b="1" dirty="0"/>
              <a:t>- </a:t>
            </a:r>
            <a:r>
              <a:rPr lang="ko-KR" altLang="en-US" sz="1400" b="1" dirty="0"/>
              <a:t>비고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총 </a:t>
            </a:r>
            <a:r>
              <a:rPr lang="ko-KR" altLang="en-US" sz="1400" b="1" dirty="0" err="1"/>
              <a:t>취득학점</a:t>
            </a:r>
            <a:r>
              <a:rPr lang="en-US" altLang="ko-KR" sz="1400" b="1" dirty="0"/>
              <a:t>+</a:t>
            </a:r>
            <a:r>
              <a:rPr lang="ko-KR" altLang="en-US" sz="1400" b="1" dirty="0"/>
              <a:t>수강신청 학점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비고의 </a:t>
            </a:r>
            <a:r>
              <a:rPr lang="en-US" altLang="ko-KR" sz="1100" b="1" u="sng" dirty="0"/>
              <a:t>(3)</a:t>
            </a:r>
            <a:r>
              <a:rPr lang="en-US" altLang="ko-KR" sz="1100" b="1" dirty="0"/>
              <a:t> -&gt; </a:t>
            </a:r>
            <a:r>
              <a:rPr lang="ko-KR" altLang="en-US" sz="1100" b="1" dirty="0"/>
              <a:t>휴학 중 이수한 계절학기 학점으로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수업일수 </a:t>
            </a:r>
            <a:r>
              <a:rPr lang="en-US" altLang="ko-KR" sz="1100" b="1" dirty="0"/>
              <a:t>1/3 </a:t>
            </a:r>
            <a:r>
              <a:rPr lang="ko-KR" altLang="en-US" sz="1100" b="1" dirty="0"/>
              <a:t>이후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취득학점으로 인정됨</a:t>
            </a:r>
            <a:endParaRPr lang="en-US" altLang="ko-KR" sz="1100" b="1" dirty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/>
              <a:t>- </a:t>
            </a:r>
            <a:r>
              <a:rPr lang="ko-KR" altLang="en-US" sz="1400" b="1" dirty="0" err="1"/>
              <a:t>이번학기</a:t>
            </a:r>
            <a:r>
              <a:rPr lang="ko-KR" altLang="en-US" sz="1400" b="1" dirty="0"/>
              <a:t>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과목명 옆 </a:t>
            </a:r>
            <a:r>
              <a:rPr lang="en-US" altLang="ko-KR" sz="1100" b="1" u="sng" dirty="0"/>
              <a:t>(</a:t>
            </a:r>
            <a:r>
              <a:rPr lang="ko-KR" altLang="en-US" sz="1100" b="1" u="sng" dirty="0"/>
              <a:t>중복</a:t>
            </a:r>
            <a:r>
              <a:rPr lang="en-US" altLang="ko-KR" sz="1100" b="1" u="sng" dirty="0"/>
              <a:t>)</a:t>
            </a:r>
            <a:r>
              <a:rPr lang="ko-KR" altLang="en-US" sz="1100" b="1" dirty="0"/>
              <a:t>으로 표기되는 과목은 </a:t>
            </a:r>
            <a:r>
              <a:rPr lang="en-US" altLang="ko-KR" sz="1100" b="1" dirty="0"/>
              <a:t>C/D</a:t>
            </a:r>
            <a:r>
              <a:rPr lang="ko-KR" altLang="en-US" sz="1100" b="1" dirty="0"/>
              <a:t>등급 재수강 과목으로</a:t>
            </a:r>
            <a:r>
              <a:rPr lang="en-US" altLang="ko-KR" sz="1100" b="1" dirty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 err="1"/>
              <a:t>성적확정</a:t>
            </a:r>
            <a:r>
              <a:rPr lang="ko-KR" altLang="en-US" sz="1100" b="1" dirty="0"/>
              <a:t> 이후 재수강처리로 인한 </a:t>
            </a:r>
            <a:r>
              <a:rPr lang="ko-KR" altLang="en-US" sz="1100" b="1" dirty="0" err="1"/>
              <a:t>학점변동에</a:t>
            </a:r>
            <a:r>
              <a:rPr lang="ko-KR" altLang="en-US" sz="1100" b="1" dirty="0"/>
              <a:t> 유의해야함</a:t>
            </a:r>
            <a:endParaRPr lang="en-US" altLang="ko-KR" sz="1100" b="1" dirty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/>
              <a:t>성적확정</a:t>
            </a:r>
            <a:r>
              <a:rPr lang="ko-KR" altLang="en-US" sz="1400" b="1" dirty="0"/>
              <a:t> 이후 총 </a:t>
            </a:r>
            <a:r>
              <a:rPr lang="ko-KR" altLang="en-US" sz="1400" b="1" dirty="0" err="1"/>
              <a:t>취득학점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125(</a:t>
            </a:r>
            <a:r>
              <a:rPr lang="ko-KR" altLang="en-US" sz="1100" b="1" dirty="0"/>
              <a:t>이전 </a:t>
            </a:r>
            <a:r>
              <a:rPr lang="ko-KR" altLang="en-US" sz="1100" b="1" dirty="0" err="1"/>
              <a:t>취득학점</a:t>
            </a:r>
            <a:r>
              <a:rPr lang="en-US" altLang="ko-KR" sz="1100" b="1" dirty="0"/>
              <a:t>) + 18(</a:t>
            </a:r>
            <a:r>
              <a:rPr lang="ko-KR" altLang="en-US" sz="1100" b="1" dirty="0" err="1"/>
              <a:t>이번학기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취득학점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+ 3(</a:t>
            </a:r>
            <a:r>
              <a:rPr lang="ko-KR" altLang="en-US" sz="1100" b="1" dirty="0"/>
              <a:t>휴학 중 이수한 계절학기 학점</a:t>
            </a:r>
            <a:r>
              <a:rPr lang="en-US" altLang="ko-KR" sz="1100" b="1" dirty="0"/>
              <a:t>) - 3(</a:t>
            </a:r>
            <a:r>
              <a:rPr lang="ko-KR" altLang="en-US" sz="1100" b="1" dirty="0" err="1"/>
              <a:t>재수강처리</a:t>
            </a:r>
            <a:r>
              <a:rPr lang="en-US" altLang="ko-KR" sz="1100" b="1" dirty="0"/>
              <a:t>) = 143</a:t>
            </a:r>
            <a:r>
              <a:rPr lang="ko-KR" altLang="en-US" sz="1100" b="1" dirty="0"/>
              <a:t>학점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2</a:t>
            </a:r>
            <a:r>
              <a:rPr lang="ko-KR" altLang="en-US" sz="1100" b="1" dirty="0"/>
              <a:t>전공 취득 </a:t>
            </a:r>
            <a:r>
              <a:rPr lang="en-US" altLang="ko-KR" sz="1100" b="1" dirty="0"/>
              <a:t>30 + </a:t>
            </a:r>
            <a:r>
              <a:rPr lang="ko-KR" altLang="en-US" sz="1100" b="1" dirty="0"/>
              <a:t>수강신청 </a:t>
            </a:r>
            <a:r>
              <a:rPr lang="en-US" altLang="ko-KR" sz="1100" b="1" dirty="0"/>
              <a:t>3 = 33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(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이수기준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36</a:t>
            </a:r>
            <a:r>
              <a:rPr lang="ko-KR" altLang="en-US" sz="1100" b="1" dirty="0"/>
              <a:t>학점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-&gt; </a:t>
            </a:r>
            <a:r>
              <a:rPr lang="ko-KR" altLang="en-US" sz="1100" b="1" dirty="0" err="1"/>
              <a:t>불가사유에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일반다전공</a:t>
            </a:r>
            <a:r>
              <a:rPr lang="en-US" altLang="ko-KR" sz="1100" b="1" dirty="0"/>
              <a:t>2 </a:t>
            </a:r>
            <a:r>
              <a:rPr lang="ko-KR" altLang="en-US" sz="1100" b="1" dirty="0"/>
              <a:t>학점 미달</a:t>
            </a:r>
            <a:r>
              <a:rPr lang="en-US" altLang="ko-KR" sz="1100" b="1" u="sng" dirty="0"/>
              <a:t>(3)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표기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괄호에 </a:t>
            </a:r>
            <a:r>
              <a:rPr lang="ko-KR" altLang="en-US" sz="1100" b="1" dirty="0" err="1"/>
              <a:t>미달학점</a:t>
            </a:r>
            <a:r>
              <a:rPr lang="ko-KR" altLang="en-US" sz="1100" b="1" dirty="0"/>
              <a:t> 표기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전공</a:t>
            </a:r>
            <a:r>
              <a:rPr lang="en-US" altLang="ko-KR" sz="1100" b="1" dirty="0"/>
              <a:t>/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교과목이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교선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으로 되어 있는 경우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이수구분</a:t>
            </a:r>
            <a:r>
              <a:rPr lang="ko-KR" altLang="en-US" sz="1100" b="1" dirty="0"/>
              <a:t> 변경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신청을 통해 전공</a:t>
            </a:r>
            <a:r>
              <a:rPr lang="en-US" altLang="ko-KR" sz="1100" b="1" dirty="0"/>
              <a:t>/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과목으로 변경 가능함</a:t>
            </a:r>
            <a:endParaRPr lang="en-US" altLang="ko-KR" sz="1100" b="1" dirty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5008382"/>
            <a:ext cx="7505700" cy="175913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/>
              <a:t>공통교양 이수원칙</a:t>
            </a:r>
            <a:r>
              <a:rPr lang="en-US" altLang="ko-KR" sz="1400" b="1" dirty="0"/>
              <a:t>     </a:t>
            </a:r>
            <a:r>
              <a:rPr lang="en-US" altLang="ko-KR" sz="1000" b="1" dirty="0"/>
              <a:t>※ </a:t>
            </a:r>
            <a:r>
              <a:rPr lang="ko-KR" altLang="en-US" sz="1000" b="1" dirty="0"/>
              <a:t>편입생은 해당사항 없음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- 2014</a:t>
            </a:r>
            <a:r>
              <a:rPr lang="ko-KR" altLang="en-US" sz="1000" b="1" dirty="0"/>
              <a:t>학년도 이전 입학생</a:t>
            </a:r>
            <a:r>
              <a:rPr lang="en-US" altLang="ko-KR" sz="1000" b="1" dirty="0"/>
              <a:t> 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- 2015~2016</a:t>
            </a:r>
            <a:r>
              <a:rPr lang="ko-KR" altLang="en-US" sz="1000" b="1" dirty="0"/>
              <a:t>학년도 입학생</a:t>
            </a:r>
            <a:r>
              <a:rPr lang="en-US" altLang="ko-KR" sz="1000" b="1" dirty="0"/>
              <a:t> 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자기계발과미래설계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- 2017~2018</a:t>
            </a:r>
            <a:r>
              <a:rPr lang="ko-KR" altLang="en-US" sz="1000" b="1" dirty="0"/>
              <a:t>학년도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창의적사고와코딩</a:t>
            </a:r>
            <a:r>
              <a:rPr lang="en-US" altLang="ko-KR" sz="1000" b="1" dirty="0"/>
              <a:t>(SW</a:t>
            </a:r>
            <a:r>
              <a:rPr lang="ko-KR" altLang="en-US" sz="1000" b="1" dirty="0" err="1"/>
              <a:t>와컴퓨팅사고</a:t>
            </a:r>
            <a:r>
              <a:rPr lang="en-US" altLang="ko-KR" sz="10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- 2019~2022</a:t>
            </a:r>
            <a:r>
              <a:rPr lang="ko-KR" altLang="en-US" sz="1000" b="1" dirty="0"/>
              <a:t>학년도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기업가정신</a:t>
            </a:r>
            <a:r>
              <a:rPr lang="en-US" altLang="ko-KR" sz="1000" b="1" dirty="0"/>
              <a:t>(</a:t>
            </a:r>
            <a:r>
              <a:rPr lang="ko-KR" altLang="en-US" sz="1000" b="1" dirty="0" err="1"/>
              <a:t>창업의이해</a:t>
            </a:r>
            <a:r>
              <a:rPr lang="en-US" altLang="ko-KR" sz="1000" b="1" dirty="0"/>
              <a:t>), </a:t>
            </a:r>
            <a:r>
              <a:rPr lang="ko-KR" altLang="en-US" sz="1000" b="1" dirty="0"/>
              <a:t>창의적사고와                  코딩</a:t>
            </a:r>
            <a:r>
              <a:rPr lang="en-US" altLang="ko-KR" sz="1000" b="1" dirty="0"/>
              <a:t>(SW</a:t>
            </a:r>
            <a:r>
              <a:rPr lang="ko-KR" altLang="en-US" sz="1000" b="1" dirty="0" err="1"/>
              <a:t>와컴퓨팅사고</a:t>
            </a:r>
            <a:r>
              <a:rPr lang="en-US" altLang="ko-KR" sz="1000" b="1" dirty="0"/>
              <a:t>), </a:t>
            </a:r>
            <a:r>
              <a:rPr lang="ko-KR" altLang="en-US" sz="1000" b="1" dirty="0"/>
              <a:t>균형교양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- 2023</a:t>
            </a:r>
            <a:r>
              <a:rPr lang="ko-KR" altLang="en-US" sz="1000" b="1" dirty="0"/>
              <a:t>학년도 이후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사고와글쓰기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창의적사고와코딩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또는 </a:t>
            </a:r>
            <a:r>
              <a:rPr lang="ko-KR" altLang="en-US" sz="1000" b="1" dirty="0" err="1"/>
              <a:t>창의적사고와프로그래밍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독서와의사소통</a:t>
            </a:r>
            <a:r>
              <a:rPr lang="en-US" altLang="ko-KR" sz="1000" b="1" dirty="0"/>
              <a:t>, College English, </a:t>
            </a:r>
            <a:r>
              <a:rPr lang="ko-KR" altLang="en-US" sz="1000" b="1" dirty="0"/>
              <a:t>성서와인성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기업가정신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균형교양 </a:t>
            </a:r>
            <a:endParaRPr lang="en-US" altLang="ko-KR" sz="1000" b="1" dirty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641848" y="3846343"/>
            <a:ext cx="3717926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/>
              <a:t>미이수과목</a:t>
            </a:r>
            <a:r>
              <a:rPr lang="ko-KR" altLang="en-US" sz="1400" b="1" dirty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과목명 뒤 </a:t>
            </a:r>
            <a:r>
              <a:rPr lang="en-US" altLang="ko-KR" sz="1100" b="1" dirty="0"/>
              <a:t>(2), (3) </a:t>
            </a:r>
            <a:r>
              <a:rPr lang="ko-KR" altLang="en-US" sz="1100" b="1" dirty="0"/>
              <a:t>은 </a:t>
            </a:r>
            <a:r>
              <a:rPr lang="en-US" altLang="ko-KR" sz="1100" b="1" dirty="0"/>
              <a:t>2/3</a:t>
            </a:r>
            <a:r>
              <a:rPr lang="ko-KR" altLang="en-US" sz="1100" b="1" dirty="0"/>
              <a:t>전공의 필수과목임을 의미함</a:t>
            </a:r>
            <a:endParaRPr lang="en-US" altLang="ko-KR" sz="1100" b="1" dirty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/>
              <a:t>채플 </a:t>
            </a:r>
            <a:r>
              <a:rPr lang="ko-KR" altLang="en-US" sz="1400" b="1" dirty="0" err="1"/>
              <a:t>미이수</a:t>
            </a:r>
            <a:r>
              <a:rPr lang="ko-KR" altLang="en-US" sz="1400" b="1" dirty="0"/>
              <a:t> 시 </a:t>
            </a:r>
            <a:r>
              <a:rPr lang="ko-KR" altLang="en-US" sz="1400" b="1" dirty="0" err="1"/>
              <a:t>불가사유에</a:t>
            </a:r>
            <a:r>
              <a:rPr lang="ko-KR" altLang="en-US" sz="1400" b="1" dirty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채플 외 교과목 </a:t>
            </a:r>
            <a:r>
              <a:rPr lang="ko-KR" altLang="en-US" sz="1100" b="1" dirty="0" err="1"/>
              <a:t>미이수</a:t>
            </a:r>
            <a:r>
              <a:rPr lang="ko-KR" altLang="en-US" sz="1100" b="1" dirty="0"/>
              <a:t> 시 아래 미이수과목에 교과목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표기됨</a:t>
            </a:r>
            <a:endParaRPr lang="en-US" altLang="ko-KR" sz="1100" b="1" dirty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미이수과목이 이번 학기에 개설된 경우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수업시수</a:t>
            </a:r>
            <a:r>
              <a:rPr lang="ko-KR" altLang="en-US" sz="1100" b="1" dirty="0"/>
              <a:t>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1/3</a:t>
            </a:r>
            <a:r>
              <a:rPr lang="ko-KR" altLang="en-US" sz="1100" b="1" dirty="0"/>
              <a:t>선까지 추가 수강신청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정정이 가능함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(</a:t>
            </a:r>
            <a:r>
              <a:rPr lang="ko-KR" altLang="en-US" sz="1100" b="1" dirty="0"/>
              <a:t>학과 사무실에 문의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1" y="1676399"/>
            <a:ext cx="3717924" cy="768921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/>
              <a:t>졸업 </a:t>
            </a:r>
            <a:r>
              <a:rPr lang="ko-KR" altLang="en-US" sz="1400" b="1" dirty="0" err="1"/>
              <a:t>평점평균</a:t>
            </a:r>
            <a:r>
              <a:rPr lang="ko-KR" altLang="en-US" sz="1400" b="1" dirty="0"/>
              <a:t> 기준</a:t>
            </a:r>
            <a:r>
              <a:rPr lang="en-US" altLang="ko-KR" sz="1400" b="1" dirty="0"/>
              <a:t>: 2.0 </a:t>
            </a:r>
            <a:r>
              <a:rPr lang="ko-KR" altLang="en-US" sz="1400" b="1" dirty="0"/>
              <a:t>이상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기준 </a:t>
            </a:r>
            <a:r>
              <a:rPr lang="ko-KR" altLang="en-US" sz="1100" b="1" dirty="0" err="1"/>
              <a:t>미충족시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불가사유에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‘</a:t>
            </a:r>
            <a:r>
              <a:rPr lang="ko-KR" altLang="en-US" sz="1100" b="1" dirty="0" err="1"/>
              <a:t>평점평균</a:t>
            </a:r>
            <a:r>
              <a:rPr lang="ko-KR" altLang="en-US" sz="1100" b="1" dirty="0"/>
              <a:t> 미달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표기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ko-KR" altLang="en-US" sz="1100" b="1" dirty="0"/>
              <a:t>   </a:t>
            </a:r>
            <a:r>
              <a:rPr lang="ko-KR" altLang="en-US" sz="1100" b="1" dirty="0" err="1"/>
              <a:t>평점평균</a:t>
            </a:r>
            <a:r>
              <a:rPr lang="ko-KR" altLang="en-US" sz="1100" b="1" dirty="0"/>
              <a:t> 관련 상담은 </a:t>
            </a:r>
            <a:r>
              <a:rPr lang="ko-KR" altLang="en-US" sz="1100" b="1" dirty="0" err="1"/>
              <a:t>학사관리팀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성적담당에게</a:t>
            </a:r>
            <a:r>
              <a:rPr lang="ko-KR" altLang="en-US" sz="1100" b="1" dirty="0"/>
              <a:t> 문의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7"/>
            <a:ext cx="5994776" cy="168421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/>
              <a:t>한남사회봉사인증 기준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일반 </a:t>
            </a:r>
            <a:r>
              <a:rPr lang="ko-KR" altLang="en-US" sz="1100" b="1" dirty="0" err="1"/>
              <a:t>신입학생</a:t>
            </a:r>
            <a:r>
              <a:rPr lang="en-US" altLang="ko-KR" sz="1100" b="1" dirty="0"/>
              <a:t>: 72</a:t>
            </a:r>
            <a:r>
              <a:rPr lang="ko-KR" altLang="en-US" sz="1100" b="1" dirty="0"/>
              <a:t>시간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일반 </a:t>
            </a:r>
            <a:r>
              <a:rPr lang="ko-KR" altLang="en-US" sz="1100" b="1" dirty="0" err="1"/>
              <a:t>편입학생</a:t>
            </a:r>
            <a:r>
              <a:rPr lang="en-US" altLang="ko-KR" sz="1100" b="1" dirty="0"/>
              <a:t>: 36</a:t>
            </a:r>
            <a:r>
              <a:rPr lang="ko-KR" altLang="en-US" sz="1100" b="1" dirty="0"/>
              <a:t>시간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외국인 </a:t>
            </a:r>
            <a:r>
              <a:rPr lang="ko-KR" altLang="en-US" sz="1100" b="1" dirty="0" err="1"/>
              <a:t>신입학생</a:t>
            </a:r>
            <a:r>
              <a:rPr lang="en-US" altLang="ko-KR" sz="1100" b="1" dirty="0"/>
              <a:t>: 72</a:t>
            </a:r>
            <a:r>
              <a:rPr lang="ko-KR" altLang="en-US" sz="1100" b="1" dirty="0"/>
              <a:t>시간 또는 </a:t>
            </a:r>
            <a:r>
              <a:rPr lang="en-US" altLang="ko-KR" sz="1100" b="1" dirty="0"/>
              <a:t>4</a:t>
            </a:r>
            <a:r>
              <a:rPr lang="ko-KR" altLang="en-US" sz="1100" b="1" dirty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외국인 </a:t>
            </a:r>
            <a:r>
              <a:rPr lang="ko-KR" altLang="en-US" sz="1100" b="1" dirty="0" err="1"/>
              <a:t>편입학생</a:t>
            </a:r>
            <a:r>
              <a:rPr lang="en-US" altLang="ko-KR" sz="1100" b="1" dirty="0"/>
              <a:t>: 36</a:t>
            </a:r>
            <a:r>
              <a:rPr lang="ko-KR" altLang="en-US" sz="1100" b="1" dirty="0"/>
              <a:t>시간 또는 </a:t>
            </a:r>
            <a:r>
              <a:rPr lang="en-US" altLang="ko-KR" sz="1100" b="1" dirty="0"/>
              <a:t>2</a:t>
            </a:r>
            <a:r>
              <a:rPr lang="ko-KR" altLang="en-US" sz="1100" b="1" dirty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봉사활동 시행 후 학생이 직접 </a:t>
            </a:r>
            <a:r>
              <a:rPr lang="ko-KR" altLang="en-US" sz="1100" b="1" dirty="0" err="1"/>
              <a:t>하이포탈에</a:t>
            </a:r>
            <a:r>
              <a:rPr lang="ko-KR" altLang="en-US" sz="1100" b="1" dirty="0"/>
              <a:t> 관련자료 업로드 필요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 err="1"/>
              <a:t>접근경로</a:t>
            </a:r>
            <a:r>
              <a:rPr lang="en-US" altLang="ko-KR" sz="1100" b="1" dirty="0"/>
              <a:t>: </a:t>
            </a:r>
            <a:r>
              <a:rPr lang="ko-KR" altLang="en-US" sz="1100" b="1" dirty="0" err="1"/>
              <a:t>마이포탈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통합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학사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인트라넷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학부생서비스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봉사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봉사내역조회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승인신청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1" y="1857374"/>
            <a:ext cx="4901036" cy="144241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/>
              <a:t>학과별 졸업인증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논문 포함</a:t>
            </a:r>
            <a:r>
              <a:rPr lang="en-US" altLang="ko-KR" sz="1400" b="1" dirty="0"/>
              <a:t>) </a:t>
            </a:r>
            <a:r>
              <a:rPr lang="ko-KR" altLang="en-US" sz="1400" b="1" dirty="0" err="1"/>
              <a:t>합격결과</a:t>
            </a:r>
            <a:r>
              <a:rPr lang="ko-KR" altLang="en-US" sz="1400" b="1" dirty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졸업인증 </a:t>
            </a:r>
            <a:r>
              <a:rPr lang="ko-KR" altLang="en-US" sz="1100" b="1" dirty="0" err="1"/>
              <a:t>합격결과</a:t>
            </a:r>
            <a:r>
              <a:rPr lang="en-US" altLang="ko-KR" sz="1100" b="1" dirty="0"/>
              <a:t>(P)</a:t>
            </a:r>
            <a:r>
              <a:rPr lang="ko-KR" altLang="en-US" sz="1100" b="1" dirty="0"/>
              <a:t>는 학과에서 학기말에 입력하기 때문에 </a:t>
            </a:r>
            <a:r>
              <a:rPr lang="ko-KR" altLang="en-US" sz="1100" b="1" dirty="0" err="1"/>
              <a:t>이번학기에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제출한 내역이라 할지라도 예비사정에선 확인되지 않음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-&gt; </a:t>
            </a:r>
            <a:r>
              <a:rPr lang="ko-KR" altLang="en-US" sz="1100" b="1" dirty="0"/>
              <a:t>겨울 계절학기 </a:t>
            </a:r>
            <a:r>
              <a:rPr lang="ko-KR" altLang="en-US" sz="1100" b="1" dirty="0" err="1"/>
              <a:t>성적확정</a:t>
            </a:r>
            <a:r>
              <a:rPr lang="ko-KR" altLang="en-US" sz="1100" b="1" dirty="0"/>
              <a:t> 이후 진행되는 </a:t>
            </a:r>
            <a:r>
              <a:rPr lang="ko-KR" altLang="en-US" sz="1100" b="1" dirty="0" err="1"/>
              <a:t>본사정에서</a:t>
            </a:r>
            <a:r>
              <a:rPr lang="ko-KR" altLang="en-US" sz="1100" b="1" dirty="0"/>
              <a:t> 확인함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 err="1"/>
              <a:t>다전공을</a:t>
            </a:r>
            <a:r>
              <a:rPr lang="ko-KR" altLang="en-US" sz="1100" b="1" dirty="0"/>
              <a:t> 하는 학생은 </a:t>
            </a:r>
            <a:r>
              <a:rPr lang="en-US" altLang="ko-KR" sz="1100" b="1" dirty="0"/>
              <a:t>1/2</a:t>
            </a:r>
            <a:r>
              <a:rPr lang="ko-KR" altLang="en-US" sz="1100" b="1" dirty="0"/>
              <a:t>전공 </a:t>
            </a:r>
            <a:r>
              <a:rPr lang="ko-KR" altLang="en-US" sz="1100" b="1" dirty="0" err="1"/>
              <a:t>졸업인증을</a:t>
            </a:r>
            <a:r>
              <a:rPr lang="ko-KR" altLang="en-US" sz="1100" b="1" dirty="0"/>
              <a:t> 모두 충족해야 함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-&gt; P/P</a:t>
            </a:r>
            <a:r>
              <a:rPr lang="ko-KR" altLang="en-US" sz="1100" b="1" dirty="0"/>
              <a:t>로 표기 </a:t>
            </a:r>
            <a:r>
              <a:rPr lang="en-US" altLang="ko-KR" sz="1100" b="1" dirty="0"/>
              <a:t>(</a:t>
            </a:r>
            <a:r>
              <a:rPr lang="ko-KR" altLang="en-US" sz="1100" b="1" dirty="0" err="1"/>
              <a:t>주전공자는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‘/’</a:t>
            </a:r>
            <a:r>
              <a:rPr lang="ko-KR" altLang="en-US" sz="1100" b="1" dirty="0"/>
              <a:t>가 표기되지 않고 </a:t>
            </a:r>
            <a:r>
              <a:rPr lang="en-US" altLang="ko-KR" sz="1100" b="1" dirty="0"/>
              <a:t>P</a:t>
            </a:r>
            <a:r>
              <a:rPr lang="ko-KR" altLang="en-US" sz="1100" b="1" dirty="0"/>
              <a:t>로만 표기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졸업예비사정은 시스템 내 일괄사정처리를 통해 확인되는 사항으로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이후에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변경되는 사항이 실시간으로 반영되지 않음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담당자의 시스템 처리 필요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- </a:t>
            </a:r>
            <a:r>
              <a:rPr lang="ko-KR" altLang="en-US" sz="1100" b="1" dirty="0" err="1"/>
              <a:t>봉사시수</a:t>
            </a:r>
            <a:r>
              <a:rPr lang="ko-KR" altLang="en-US" sz="1100" b="1" dirty="0"/>
              <a:t> 등록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이수구분</a:t>
            </a:r>
            <a:r>
              <a:rPr lang="ko-KR" altLang="en-US" sz="1100" b="1" dirty="0"/>
              <a:t> 변경 등의 사항이 바로 반영되지 않을 수 있음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 예비판정이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졸업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으로 확인되어도 졸업 </a:t>
            </a:r>
            <a:r>
              <a:rPr lang="ko-KR" altLang="en-US" sz="1100" b="1" dirty="0" err="1"/>
              <a:t>본사정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겨울 계절학기 </a:t>
            </a:r>
            <a:r>
              <a:rPr lang="ko-KR" altLang="en-US" sz="1100" b="1" dirty="0" err="1"/>
              <a:t>성적확정</a:t>
            </a:r>
            <a:r>
              <a:rPr lang="ko-KR" altLang="en-US" sz="1100" b="1" dirty="0"/>
              <a:t>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이후 진행</a:t>
            </a:r>
            <a:r>
              <a:rPr lang="en-US" altLang="ko-KR" sz="1100" b="1" dirty="0"/>
              <a:t>) </a:t>
            </a:r>
            <a:r>
              <a:rPr lang="ko-KR" altLang="en-US" sz="1100" b="1" dirty="0"/>
              <a:t>이후 </a:t>
            </a:r>
            <a:r>
              <a:rPr lang="ko-KR" altLang="en-US" sz="1100" b="1" dirty="0" err="1"/>
              <a:t>판정결과가</a:t>
            </a:r>
            <a:r>
              <a:rPr lang="ko-KR" altLang="en-US" sz="1100" b="1" dirty="0"/>
              <a:t> 변경될 수 있음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ko-KR" altLang="en-US" sz="1100" b="1" dirty="0"/>
              <a:t>  예</a:t>
            </a:r>
            <a:r>
              <a:rPr lang="en-US" altLang="ko-KR" sz="1100" b="1" dirty="0"/>
              <a:t>) 20-2</a:t>
            </a:r>
            <a:r>
              <a:rPr lang="ko-KR" altLang="en-US" sz="1100" b="1" dirty="0"/>
              <a:t>학기 </a:t>
            </a:r>
            <a:r>
              <a:rPr lang="en-US" altLang="ko-KR" sz="1100" b="1" dirty="0"/>
              <a:t>A</a:t>
            </a:r>
            <a:r>
              <a:rPr lang="ko-KR" altLang="en-US" sz="1100" b="1" dirty="0"/>
              <a:t>교과목의 성적이 </a:t>
            </a:r>
            <a:r>
              <a:rPr lang="en-US" altLang="ko-KR" sz="1100" b="1" dirty="0"/>
              <a:t>F</a:t>
            </a:r>
            <a:r>
              <a:rPr lang="ko-KR" altLang="en-US" sz="1100" b="1" dirty="0"/>
              <a:t>로 확정되어 </a:t>
            </a:r>
            <a:r>
              <a:rPr lang="ko-KR" altLang="en-US" sz="1100" b="1" dirty="0" err="1"/>
              <a:t>취득학점에</a:t>
            </a:r>
            <a:r>
              <a:rPr lang="ko-KR" altLang="en-US" sz="1100" b="1" dirty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</a:t>
            </a:r>
            <a:r>
              <a:rPr lang="ko-KR" altLang="en-US" sz="1100" b="1" dirty="0"/>
              <a:t>예</a:t>
            </a:r>
            <a:r>
              <a:rPr lang="en-US" altLang="ko-KR" sz="1100" b="1" dirty="0"/>
              <a:t>) </a:t>
            </a:r>
            <a:r>
              <a:rPr lang="ko-KR" altLang="en-US" sz="1100" b="1" dirty="0"/>
              <a:t>졸업인증 서류가 제출되지 않아 논문 불합격으로 표기되는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졸업과 관련된 문의사항은 각 학과 사무실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학사관리팀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졸업담당</a:t>
            </a:r>
            <a:r>
              <a:rPr lang="en-US" altLang="ko-KR" sz="1100" b="1" dirty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 7920)</a:t>
            </a:r>
            <a:r>
              <a:rPr lang="ko-KR" altLang="en-US" sz="1100" b="1" dirty="0"/>
              <a:t>으로 문의</a:t>
            </a:r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676</Words>
  <Application>Microsoft Office PowerPoint</Application>
  <PresentationFormat>와이드스크린</PresentationFormat>
  <Paragraphs>82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user</cp:lastModifiedBy>
  <cp:revision>36</cp:revision>
  <dcterms:created xsi:type="dcterms:W3CDTF">2020-03-20T09:34:12Z</dcterms:created>
  <dcterms:modified xsi:type="dcterms:W3CDTF">2023-03-16T07:14:44Z</dcterms:modified>
</cp:coreProperties>
</file>