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67" r:id="rId2"/>
    <p:sldId id="26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1C69E-B08F-4911-9F61-7121C283C2F5}" type="datetimeFigureOut">
              <a:rPr lang="ko-KR" altLang="en-US" smtClean="0"/>
              <a:t>2016-07-22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0DEED-0BCE-4561-B2AA-E52A14382E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03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582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064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46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79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3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233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96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28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232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1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48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15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054292"/>
              </p:ext>
            </p:extLst>
          </p:nvPr>
        </p:nvGraphicFramePr>
        <p:xfrm>
          <a:off x="323528" y="148071"/>
          <a:ext cx="8568955" cy="62177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2587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</a:tblGrid>
              <a:tr h="155753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교필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자기계발과미래설계</a:t>
                      </a:r>
                      <a:r>
                        <a:rPr lang="en-US" altLang="ko-KR" sz="1000" u="none" strike="noStrike" smtClean="0">
                          <a:effectLst/>
                        </a:rPr>
                        <a:t>(1)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현대인과성서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진로전략과경력관리</a:t>
                      </a:r>
                      <a:r>
                        <a:rPr lang="en-US" altLang="ko-KR" sz="1000" u="none" strike="noStrike" smtClean="0">
                          <a:effectLst/>
                        </a:rPr>
                        <a:t>(1)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논리적사고와글쓰기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실용영어</a:t>
                      </a:r>
                      <a:r>
                        <a:rPr lang="en-US" sz="1000" u="none" strike="noStrike" smtClean="0">
                          <a:effectLst/>
                        </a:rPr>
                        <a:t>I(2)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실용영어</a:t>
                      </a:r>
                      <a:r>
                        <a:rPr lang="en-US" sz="1000" u="none" strike="noStrike" smtClean="0">
                          <a:effectLst/>
                        </a:rPr>
                        <a:t>II(2)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통섭과균형</a:t>
                      </a:r>
                      <a:r>
                        <a:rPr lang="en-US" altLang="ko-KR" sz="1000" u="none" strike="noStrike" smtClean="0">
                          <a:effectLst/>
                        </a:rPr>
                        <a:t>(2)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통섭과균형</a:t>
                      </a:r>
                      <a:r>
                        <a:rPr lang="en-US" altLang="ko-KR" sz="1000" u="none" strike="noStrike" smtClean="0">
                          <a:effectLst/>
                        </a:rPr>
                        <a:t>(2)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실용교양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실용교양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실용교양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역량기초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smtClean="0">
                          <a:effectLst/>
                        </a:rPr>
                        <a:t>확률및통계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*응용수학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*이산구조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*프로그래밍실습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273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dirty="0" err="1" smtClean="0">
                          <a:effectLst/>
                        </a:rPr>
                        <a:t>일반물리학및실험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I(322)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공업경영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*응용물리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*생명과학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439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전공필수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*전산개론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정보보호개론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0935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 smtClean="0">
                          <a:effectLst/>
                        </a:rPr>
                        <a:t>전기일반및디지털공학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>
                          <a:effectLst/>
                        </a:rPr>
                        <a:t>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무인기술기초및실험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전공선택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융합설계입문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(330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 smtClean="0">
                          <a:effectLst/>
                        </a:rPr>
                        <a:t>캡스톤디자인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데이터구조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고급프로그래밍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자바프로그래밍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모바일프로그래밍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임베디드</a:t>
                      </a:r>
                      <a:r>
                        <a:rPr lang="en-US" sz="1000" u="none" strike="noStrike">
                          <a:effectLst/>
                        </a:rPr>
                        <a:t>OS(322)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응용프로그래밍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2668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마이크로프로세서및실험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임베디드시스템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206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전자기학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전파공학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u="none" strike="noStrike" smtClean="0">
                          <a:effectLst/>
                        </a:rPr>
                        <a:t>디지털시스템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ko-KR" altLang="en-US" sz="1000" b="0" i="0" u="none" strike="noStrike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회로이론및실험</a:t>
                      </a:r>
                      <a:r>
                        <a:rPr lang="en-US" altLang="ko-KR" sz="1000" u="none" strike="noStrike">
                          <a:effectLst/>
                        </a:rPr>
                        <a:t>(314)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마이크로컨트롤러및실험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전자회로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센서회로</a:t>
                      </a:r>
                      <a:r>
                        <a:rPr lang="en-US" altLang="ko-KR" sz="1000" u="none" strike="noStrike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통신회로실습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통신설비실무</a:t>
                      </a:r>
                      <a:r>
                        <a:rPr lang="en-US" sz="1000" u="none" strike="noStrike" dirty="0" smtClean="0">
                          <a:effectLst/>
                        </a:rPr>
                        <a:t>(322</a:t>
                      </a:r>
                      <a:r>
                        <a:rPr lang="en-US" sz="1000" u="none" strike="noStrike" dirty="0">
                          <a:effectLst/>
                        </a:rPr>
                        <a:t>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통신이론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디지털통신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통신시스템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이동통신시스템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89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디지털신호처리및설계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755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데이터통신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통신망공학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인터넷통신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u="none" strike="noStrike" dirty="0" smtClean="0">
                          <a:effectLst/>
                        </a:rPr>
                        <a:t>센서네트워크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95936" y="18448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rgbClr val="FF0000"/>
                </a:solidFill>
              </a:rPr>
              <a:t>인증필수</a:t>
            </a:r>
            <a:endParaRPr lang="ko-KR" altLang="en-US" b="1">
              <a:solidFill>
                <a:srgbClr val="FF0000"/>
              </a:solidFill>
            </a:endParaRPr>
          </a:p>
        </p:txBody>
      </p:sp>
      <p:cxnSp>
        <p:nvCxnSpPr>
          <p:cNvPr id="5" name="직선 화살표 연결선 4"/>
          <p:cNvCxnSpPr>
            <a:stCxn id="3" idx="1"/>
          </p:cNvCxnSpPr>
          <p:nvPr/>
        </p:nvCxnSpPr>
        <p:spPr>
          <a:xfrm flipH="1" flipV="1">
            <a:off x="3727916" y="1732166"/>
            <a:ext cx="268020" cy="2973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28184" y="49873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교양필수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5940152" y="683404"/>
            <a:ext cx="288032" cy="31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173918" y="27809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전</a:t>
            </a:r>
            <a:r>
              <a:rPr lang="ko-KR" altLang="en-US" b="1" dirty="0">
                <a:solidFill>
                  <a:srgbClr val="FF0000"/>
                </a:solidFill>
              </a:rPr>
              <a:t>공</a:t>
            </a:r>
            <a:r>
              <a:rPr lang="ko-KR" altLang="en-US" b="1" dirty="0" smtClean="0">
                <a:solidFill>
                  <a:srgbClr val="FF0000"/>
                </a:solidFill>
              </a:rPr>
              <a:t>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2885886" y="2965594"/>
            <a:ext cx="288032" cy="31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907704" y="34290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accent1"/>
                </a:solidFill>
              </a:rPr>
              <a:t>프로젝</a:t>
            </a:r>
            <a:r>
              <a:rPr lang="ko-KR" altLang="en-US" b="1">
                <a:solidFill>
                  <a:schemeClr val="accent1"/>
                </a:solidFill>
              </a:rPr>
              <a:t>트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1720" y="414908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solidFill>
                  <a:schemeClr val="accent1"/>
                </a:solidFill>
              </a:rPr>
              <a:t>SW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1720" y="494116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solidFill>
                  <a:schemeClr val="accent1"/>
                </a:solidFill>
              </a:rPr>
              <a:t>HW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1720" y="57332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accent1"/>
                </a:solidFill>
              </a:rPr>
              <a:t>통</a:t>
            </a:r>
            <a:r>
              <a:rPr lang="ko-KR" altLang="en-US" b="1">
                <a:solidFill>
                  <a:schemeClr val="accent1"/>
                </a:solidFill>
              </a:rPr>
              <a:t>신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0960" y="5846065"/>
            <a:ext cx="1580882" cy="5078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* </a:t>
            </a:r>
            <a:r>
              <a:rPr lang="ko-KR" altLang="en-US" sz="900" smtClean="0"/>
              <a:t>표시 </a:t>
            </a:r>
            <a:r>
              <a:rPr lang="en-US" altLang="ko-KR" sz="900" smtClean="0"/>
              <a:t>: MSC 10</a:t>
            </a:r>
            <a:r>
              <a:rPr lang="ko-KR" altLang="en-US" sz="900" smtClean="0"/>
              <a:t>과목</a:t>
            </a:r>
            <a:endParaRPr lang="en-US" altLang="ko-KR" sz="900" smtClean="0"/>
          </a:p>
          <a:p>
            <a:r>
              <a:rPr lang="ko-KR" altLang="en-US" sz="900" smtClean="0"/>
              <a:t>적색숫자 </a:t>
            </a:r>
            <a:r>
              <a:rPr lang="en-US" altLang="ko-KR" sz="900" smtClean="0"/>
              <a:t>: </a:t>
            </a:r>
            <a:r>
              <a:rPr lang="ko-KR" altLang="en-US" sz="900" smtClean="0"/>
              <a:t>설계학점</a:t>
            </a:r>
            <a:endParaRPr lang="en-US" altLang="ko-KR" sz="900" smtClean="0"/>
          </a:p>
          <a:p>
            <a:r>
              <a:rPr lang="ko-KR" altLang="en-US" sz="900" smtClean="0"/>
              <a:t>채색</a:t>
            </a:r>
            <a:r>
              <a:rPr lang="en-US" altLang="ko-KR" sz="900" smtClean="0"/>
              <a:t>(</a:t>
            </a:r>
            <a:r>
              <a:rPr lang="ko-KR" altLang="en-US" sz="900" smtClean="0"/>
              <a:t>노랑</a:t>
            </a:r>
            <a:r>
              <a:rPr lang="en-US" altLang="ko-KR" sz="900" smtClean="0"/>
              <a:t>, </a:t>
            </a:r>
            <a:r>
              <a:rPr lang="ko-KR" altLang="en-US" sz="900" smtClean="0"/>
              <a:t>주황</a:t>
            </a:r>
            <a:r>
              <a:rPr lang="en-US" altLang="ko-KR" sz="900" smtClean="0"/>
              <a:t>)</a:t>
            </a:r>
            <a:r>
              <a:rPr lang="ko-KR" altLang="en-US" sz="900" smtClean="0"/>
              <a:t> </a:t>
            </a:r>
            <a:r>
              <a:rPr lang="en-US" altLang="ko-KR" sz="900" smtClean="0"/>
              <a:t>: </a:t>
            </a:r>
            <a:r>
              <a:rPr lang="ko-KR" altLang="en-US" sz="900" smtClean="0"/>
              <a:t>필수과목</a:t>
            </a:r>
            <a:endParaRPr lang="ko-KR" altLang="en-US" sz="900"/>
          </a:p>
        </p:txBody>
      </p:sp>
      <p:sp>
        <p:nvSpPr>
          <p:cNvPr id="17" name="TextBox 16"/>
          <p:cNvSpPr txBox="1"/>
          <p:nvPr/>
        </p:nvSpPr>
        <p:spPr>
          <a:xfrm>
            <a:off x="355061" y="5615233"/>
            <a:ext cx="671979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2015</a:t>
            </a:r>
            <a:r>
              <a:rPr lang="ko-KR" altLang="en-US" sz="900" smtClean="0"/>
              <a:t>년도</a:t>
            </a:r>
            <a:endParaRPr lang="ko-KR" altLang="en-US" sz="900"/>
          </a:p>
        </p:txBody>
      </p:sp>
    </p:spTree>
    <p:extLst>
      <p:ext uri="{BB962C8B-B14F-4D97-AF65-F5344CB8AC3E}">
        <p14:creationId xmlns:p14="http://schemas.microsoft.com/office/powerpoint/2010/main" val="33036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493768"/>
              </p:ext>
            </p:extLst>
          </p:nvPr>
        </p:nvGraphicFramePr>
        <p:xfrm>
          <a:off x="323528" y="148071"/>
          <a:ext cx="8568955" cy="62177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2587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</a:tblGrid>
              <a:tr h="155753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교필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자기계발과미래설계</a:t>
                      </a:r>
                      <a:r>
                        <a:rPr lang="en-US" altLang="ko-KR" sz="1000" u="none" strike="noStrike" smtClean="0">
                          <a:effectLst/>
                        </a:rPr>
                        <a:t>(1)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현대인과성서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진로전략과경력관리</a:t>
                      </a:r>
                      <a:r>
                        <a:rPr lang="en-US" altLang="ko-KR" sz="1000" u="none" strike="noStrike" smtClean="0">
                          <a:effectLst/>
                        </a:rPr>
                        <a:t>(1)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논리적사고와글쓰기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실용영어</a:t>
                      </a:r>
                      <a:r>
                        <a:rPr lang="en-US" sz="1000" u="none" strike="noStrike" smtClean="0">
                          <a:effectLst/>
                        </a:rPr>
                        <a:t>I(2)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실용영어</a:t>
                      </a:r>
                      <a:r>
                        <a:rPr lang="en-US" sz="1000" u="none" strike="noStrike" smtClean="0">
                          <a:effectLst/>
                        </a:rPr>
                        <a:t>II(2)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통섭과균형</a:t>
                      </a:r>
                      <a:r>
                        <a:rPr lang="en-US" altLang="ko-KR" sz="1000" u="none" strike="noStrike" smtClean="0">
                          <a:effectLst/>
                        </a:rPr>
                        <a:t>(2)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통섭과균형</a:t>
                      </a:r>
                      <a:r>
                        <a:rPr lang="en-US" altLang="ko-KR" sz="1000" u="none" strike="noStrike" smtClean="0">
                          <a:effectLst/>
                        </a:rPr>
                        <a:t>(2)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실용교양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실용교양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실용교양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역량기초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smtClean="0">
                          <a:effectLst/>
                        </a:rPr>
                        <a:t>확률및통계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*응용수학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*이산구조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*프로그래밍실습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273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dirty="0" err="1" smtClean="0">
                          <a:effectLst/>
                        </a:rPr>
                        <a:t>일반물리학및실험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I(322)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공업경영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*응용물리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*생명과학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439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전공필수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*컴퓨터개론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정보보호개론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0935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정보통신기초및실험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u="none" strike="noStrike" dirty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무인기술기초및실험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전공선택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융합설계입문</a:t>
                      </a:r>
                      <a:r>
                        <a:rPr lang="en-US" altLang="ko-KR" sz="1000" u="none" strike="noStrike" smtClean="0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 smtClean="0">
                          <a:effectLst/>
                        </a:rPr>
                        <a:t>캡스톤디자인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데이터구조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고급프로그래밍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자바프로그래밍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모바일프로그래밍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임베디드</a:t>
                      </a:r>
                      <a:r>
                        <a:rPr lang="en-US" sz="1000" u="none" strike="noStrike">
                          <a:effectLst/>
                        </a:rPr>
                        <a:t>OS(322)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응용프로그래밍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2668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마이크로프로세서및실험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임베디드시스템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206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전자기학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전파공학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u="none" strike="noStrike" smtClean="0">
                          <a:effectLst/>
                        </a:rPr>
                        <a:t>디지털시스템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ko-KR" altLang="en-US" sz="1000" b="0" i="0" u="none" strike="noStrike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회로이론및실험</a:t>
                      </a:r>
                      <a:r>
                        <a:rPr lang="en-US" altLang="ko-KR" sz="1000" u="none" strike="noStrike">
                          <a:effectLst/>
                        </a:rPr>
                        <a:t>(314)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마이크로컨트롤러및실험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전자회로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센서회로</a:t>
                      </a:r>
                      <a:r>
                        <a:rPr lang="en-US" altLang="ko-KR" sz="1000" u="none" strike="noStrike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정보통신실무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통신이론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디지털통신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통신시스템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이동통신시스템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89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디지털신호처리및설계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사물인터넷실무</a:t>
                      </a:r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(322)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755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데이터통신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통신망공학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인터넷통신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센서네트워크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95936" y="18448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rgbClr val="FF0000"/>
                </a:solidFill>
              </a:rPr>
              <a:t>인증필수</a:t>
            </a:r>
            <a:endParaRPr lang="ko-KR" altLang="en-US" b="1">
              <a:solidFill>
                <a:srgbClr val="FF0000"/>
              </a:solidFill>
            </a:endParaRPr>
          </a:p>
        </p:txBody>
      </p:sp>
      <p:cxnSp>
        <p:nvCxnSpPr>
          <p:cNvPr id="5" name="직선 화살표 연결선 4"/>
          <p:cNvCxnSpPr>
            <a:stCxn id="3" idx="1"/>
          </p:cNvCxnSpPr>
          <p:nvPr/>
        </p:nvCxnSpPr>
        <p:spPr>
          <a:xfrm flipH="1" flipV="1">
            <a:off x="3727916" y="1732166"/>
            <a:ext cx="268020" cy="2973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28184" y="49873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교양필수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5940152" y="683404"/>
            <a:ext cx="288032" cy="31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173918" y="27809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전</a:t>
            </a:r>
            <a:r>
              <a:rPr lang="ko-KR" altLang="en-US" b="1" dirty="0">
                <a:solidFill>
                  <a:srgbClr val="FF0000"/>
                </a:solidFill>
              </a:rPr>
              <a:t>공</a:t>
            </a:r>
            <a:r>
              <a:rPr lang="ko-KR" altLang="en-US" b="1" dirty="0" smtClean="0">
                <a:solidFill>
                  <a:srgbClr val="FF0000"/>
                </a:solidFill>
              </a:rPr>
              <a:t>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2885886" y="2965594"/>
            <a:ext cx="288032" cy="31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2016-06-09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공학인증 설명회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907704" y="34290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accent1"/>
                </a:solidFill>
              </a:rPr>
              <a:t>프로젝</a:t>
            </a:r>
            <a:r>
              <a:rPr lang="ko-KR" altLang="en-US" b="1">
                <a:solidFill>
                  <a:schemeClr val="accent1"/>
                </a:solidFill>
              </a:rPr>
              <a:t>트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1720" y="414908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solidFill>
                  <a:schemeClr val="accent1"/>
                </a:solidFill>
              </a:rPr>
              <a:t>SW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1720" y="494116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solidFill>
                  <a:schemeClr val="accent1"/>
                </a:solidFill>
              </a:rPr>
              <a:t>HW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1720" y="57332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accent1"/>
                </a:solidFill>
              </a:rPr>
              <a:t>통</a:t>
            </a:r>
            <a:r>
              <a:rPr lang="ko-KR" altLang="en-US" b="1">
                <a:solidFill>
                  <a:schemeClr val="accent1"/>
                </a:solidFill>
              </a:rPr>
              <a:t>신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0960" y="5846065"/>
            <a:ext cx="1580882" cy="5078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* </a:t>
            </a:r>
            <a:r>
              <a:rPr lang="ko-KR" altLang="en-US" sz="900" smtClean="0"/>
              <a:t>표시 </a:t>
            </a:r>
            <a:r>
              <a:rPr lang="en-US" altLang="ko-KR" sz="900" smtClean="0"/>
              <a:t>: MSC 10</a:t>
            </a:r>
            <a:r>
              <a:rPr lang="ko-KR" altLang="en-US" sz="900" smtClean="0"/>
              <a:t>과목</a:t>
            </a:r>
            <a:endParaRPr lang="en-US" altLang="ko-KR" sz="900" smtClean="0"/>
          </a:p>
          <a:p>
            <a:r>
              <a:rPr lang="ko-KR" altLang="en-US" sz="900" smtClean="0"/>
              <a:t>적색숫자 </a:t>
            </a:r>
            <a:r>
              <a:rPr lang="en-US" altLang="ko-KR" sz="900" smtClean="0"/>
              <a:t>: </a:t>
            </a:r>
            <a:r>
              <a:rPr lang="ko-KR" altLang="en-US" sz="900" smtClean="0"/>
              <a:t>설계학점</a:t>
            </a:r>
            <a:endParaRPr lang="en-US" altLang="ko-KR" sz="900" smtClean="0"/>
          </a:p>
          <a:p>
            <a:r>
              <a:rPr lang="ko-KR" altLang="en-US" sz="900" smtClean="0"/>
              <a:t>채색</a:t>
            </a:r>
            <a:r>
              <a:rPr lang="en-US" altLang="ko-KR" sz="900" smtClean="0"/>
              <a:t>(</a:t>
            </a:r>
            <a:r>
              <a:rPr lang="ko-KR" altLang="en-US" sz="900" smtClean="0"/>
              <a:t>노랑</a:t>
            </a:r>
            <a:r>
              <a:rPr lang="en-US" altLang="ko-KR" sz="900" smtClean="0"/>
              <a:t>, </a:t>
            </a:r>
            <a:r>
              <a:rPr lang="ko-KR" altLang="en-US" sz="900" smtClean="0"/>
              <a:t>주황</a:t>
            </a:r>
            <a:r>
              <a:rPr lang="en-US" altLang="ko-KR" sz="900" smtClean="0"/>
              <a:t>)</a:t>
            </a:r>
            <a:r>
              <a:rPr lang="ko-KR" altLang="en-US" sz="900" smtClean="0"/>
              <a:t> </a:t>
            </a:r>
            <a:r>
              <a:rPr lang="en-US" altLang="ko-KR" sz="900" smtClean="0"/>
              <a:t>: </a:t>
            </a:r>
            <a:r>
              <a:rPr lang="ko-KR" altLang="en-US" sz="900" smtClean="0"/>
              <a:t>필수과목</a:t>
            </a:r>
            <a:endParaRPr lang="ko-KR" altLang="en-US" sz="900"/>
          </a:p>
        </p:txBody>
      </p:sp>
      <p:sp>
        <p:nvSpPr>
          <p:cNvPr id="17" name="TextBox 16"/>
          <p:cNvSpPr txBox="1"/>
          <p:nvPr/>
        </p:nvSpPr>
        <p:spPr>
          <a:xfrm>
            <a:off x="355061" y="5615233"/>
            <a:ext cx="671979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2016</a:t>
            </a:r>
            <a:r>
              <a:rPr lang="ko-KR" altLang="en-US" sz="900" smtClean="0"/>
              <a:t>년도</a:t>
            </a:r>
            <a:endParaRPr lang="ko-KR" altLang="en-US" sz="900"/>
          </a:p>
        </p:txBody>
      </p:sp>
      <p:cxnSp>
        <p:nvCxnSpPr>
          <p:cNvPr id="19" name="직선 연결선 18"/>
          <p:cNvCxnSpPr/>
          <p:nvPr/>
        </p:nvCxnSpPr>
        <p:spPr>
          <a:xfrm>
            <a:off x="1036126" y="2708920"/>
            <a:ext cx="5835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1972230" y="3068960"/>
            <a:ext cx="5835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2980342" y="3780075"/>
            <a:ext cx="5835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6948264" y="5445224"/>
            <a:ext cx="5835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7012790" y="6309320"/>
            <a:ext cx="5835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7956376" y="6093296"/>
            <a:ext cx="5835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76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440</Words>
  <Application>Microsoft Office PowerPoint</Application>
  <PresentationFormat>화면 슬라이드 쇼(4:3)</PresentationFormat>
  <Paragraphs>206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정보통신공학과 공학인증 설명회</dc:title>
  <dc:creator>hp</dc:creator>
  <cp:lastModifiedBy>User</cp:lastModifiedBy>
  <cp:revision>61</cp:revision>
  <dcterms:created xsi:type="dcterms:W3CDTF">2016-03-24T14:28:34Z</dcterms:created>
  <dcterms:modified xsi:type="dcterms:W3CDTF">2016-07-22T09:36:13Z</dcterms:modified>
</cp:coreProperties>
</file>