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sldIdLst>
    <p:sldId id="281" r:id="rId2"/>
    <p:sldId id="258" r:id="rId3"/>
    <p:sldId id="282" r:id="rId4"/>
    <p:sldId id="283" r:id="rId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F1C69E-B08F-4911-9F61-7121C283C2F5}" type="datetimeFigureOut">
              <a:rPr lang="ko-KR" altLang="en-US" smtClean="0"/>
              <a:t>2017-08-14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10DEED-0BCE-4561-B2AA-E52A14382EB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0036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0DEED-0BCE-4561-B2AA-E52A14382EB5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34011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0DEED-0BCE-4561-B2AA-E52A14382EB5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6648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정보통신공학과 </a:t>
            </a:r>
            <a:r>
              <a:rPr lang="en-US" altLang="ko-KR" smtClean="0"/>
              <a:t>4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5824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정보통신공학과 </a:t>
            </a:r>
            <a:r>
              <a:rPr lang="en-US" altLang="ko-KR" smtClean="0"/>
              <a:t>4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40642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정보통신공학과 </a:t>
            </a:r>
            <a:r>
              <a:rPr lang="en-US" altLang="ko-KR" smtClean="0"/>
              <a:t>4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1462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정보통신공학과 </a:t>
            </a:r>
            <a:r>
              <a:rPr lang="en-US" altLang="ko-KR" smtClean="0"/>
              <a:t>4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8796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정보통신공학과 </a:t>
            </a:r>
            <a:r>
              <a:rPr lang="en-US" altLang="ko-KR" smtClean="0"/>
              <a:t>4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7300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정보통신공학과 </a:t>
            </a:r>
            <a:r>
              <a:rPr lang="en-US" altLang="ko-KR" smtClean="0"/>
              <a:t>4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8233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정보통신공학과 </a:t>
            </a:r>
            <a:r>
              <a:rPr lang="en-US" altLang="ko-KR" smtClean="0"/>
              <a:t>4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5963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정보통신공학과 </a:t>
            </a:r>
            <a:r>
              <a:rPr lang="en-US" altLang="ko-KR" smtClean="0"/>
              <a:t>4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7288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정보통신공학과 </a:t>
            </a:r>
            <a:r>
              <a:rPr lang="en-US" altLang="ko-KR" smtClean="0"/>
              <a:t>4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2320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정보통신공학과 </a:t>
            </a:r>
            <a:r>
              <a:rPr lang="en-US" altLang="ko-KR" smtClean="0"/>
              <a:t>4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2119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정보통신공학과 </a:t>
            </a:r>
            <a:r>
              <a:rPr lang="en-US" altLang="ko-KR" smtClean="0"/>
              <a:t>4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2485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ko-KR" altLang="en-US" smtClean="0"/>
              <a:t>정보통신공학과 </a:t>
            </a:r>
            <a:r>
              <a:rPr lang="en-US" altLang="ko-KR" smtClean="0"/>
              <a:t>4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3152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39552" y="1597442"/>
            <a:ext cx="8208912" cy="437042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342900" lvl="0" indent="-342900" algn="just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맑은 고딕" pitchFamily="50" charset="-127"/>
              </a:rPr>
              <a:t>매우 중요</a:t>
            </a:r>
            <a:r>
              <a: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맑은 고딕" pitchFamily="50" charset="-127"/>
              </a:rPr>
              <a:t>!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</a:rPr>
              <a:t>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</a:rPr>
              <a:t>자신의 점수를 확인 후 실수 없이 수강신청 할 것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ea typeface="맑은 고딕" pitchFamily="50" charset="-127"/>
            </a:endParaRPr>
          </a:p>
          <a:p>
            <a:pPr marL="800100" lvl="1" indent="-342900" algn="just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졸업 자격 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: </a:t>
            </a:r>
            <a:r>
              <a:rPr lang="ko-KR" altLang="en-US" sz="1200" dirty="0" err="1" smtClean="0">
                <a:solidFill>
                  <a:srgbClr val="000000"/>
                </a:solidFill>
                <a:ea typeface="맑은 고딕" pitchFamily="50" charset="-127"/>
              </a:rPr>
              <a:t>교필</a:t>
            </a:r>
            <a:r>
              <a:rPr lang="en-US" altLang="ko-KR" sz="1200" dirty="0" smtClean="0">
                <a:solidFill>
                  <a:srgbClr val="000000"/>
                </a:solidFill>
                <a:ea typeface="맑은 고딕" pitchFamily="50" charset="-127"/>
              </a:rPr>
              <a:t>/</a:t>
            </a:r>
            <a:r>
              <a:rPr lang="ko-KR" altLang="en-US" sz="1200" dirty="0" err="1" smtClean="0">
                <a:solidFill>
                  <a:srgbClr val="000000"/>
                </a:solidFill>
                <a:ea typeface="맑은 고딕" pitchFamily="50" charset="-127"/>
              </a:rPr>
              <a:t>전필</a:t>
            </a:r>
            <a:r>
              <a:rPr lang="en-US" altLang="ko-KR" sz="1200" dirty="0" smtClean="0">
                <a:solidFill>
                  <a:srgbClr val="000000"/>
                </a:solidFill>
                <a:ea typeface="맑은 고딕" pitchFamily="50" charset="-127"/>
              </a:rPr>
              <a:t>, </a:t>
            </a:r>
            <a:r>
              <a:rPr lang="ko-KR" altLang="en-US" sz="1200" dirty="0" smtClean="0">
                <a:solidFill>
                  <a:srgbClr val="000000"/>
                </a:solidFill>
                <a:ea typeface="맑은 고딕" pitchFamily="50" charset="-127"/>
              </a:rPr>
              <a:t>전공</a:t>
            </a:r>
            <a:r>
              <a:rPr lang="en-US" altLang="ko-KR" sz="1200" dirty="0">
                <a:solidFill>
                  <a:srgbClr val="000000"/>
                </a:solidFill>
                <a:ea typeface="맑은 고딕" pitchFamily="50" charset="-127"/>
              </a:rPr>
              <a:t> </a:t>
            </a:r>
            <a:r>
              <a:rPr lang="en-US" altLang="ko-KR" sz="1200" dirty="0" smtClean="0">
                <a:solidFill>
                  <a:srgbClr val="000000"/>
                </a:solidFill>
                <a:ea typeface="맑은 고딕" pitchFamily="50" charset="-127"/>
              </a:rPr>
              <a:t>60, </a:t>
            </a:r>
            <a:r>
              <a:rPr lang="ko-KR" altLang="en-US" sz="1200" dirty="0" smtClean="0">
                <a:solidFill>
                  <a:srgbClr val="000000"/>
                </a:solidFill>
                <a:ea typeface="맑은 고딕" pitchFamily="50" charset="-127"/>
              </a:rPr>
              <a:t>평점 </a:t>
            </a:r>
            <a:r>
              <a:rPr lang="en-US" altLang="ko-KR" sz="1200" dirty="0" smtClean="0">
                <a:solidFill>
                  <a:srgbClr val="000000"/>
                </a:solidFill>
                <a:ea typeface="맑은 고딕" pitchFamily="50" charset="-127"/>
              </a:rPr>
              <a:t>2, </a:t>
            </a:r>
            <a:r>
              <a:rPr lang="ko-KR" altLang="en-US" sz="1200" dirty="0" smtClean="0">
                <a:solidFill>
                  <a:srgbClr val="000000"/>
                </a:solidFill>
                <a:ea typeface="맑은 고딕" pitchFamily="50" charset="-127"/>
              </a:rPr>
              <a:t>봉사 </a:t>
            </a:r>
            <a:r>
              <a:rPr lang="en-US" altLang="ko-KR" sz="1200" dirty="0" smtClean="0">
                <a:solidFill>
                  <a:srgbClr val="000000"/>
                </a:solidFill>
                <a:ea typeface="맑은 고딕" pitchFamily="50" charset="-127"/>
              </a:rPr>
              <a:t>72, </a:t>
            </a:r>
            <a:r>
              <a:rPr lang="ko-KR" altLang="en-US" sz="1200" dirty="0" smtClean="0">
                <a:solidFill>
                  <a:srgbClr val="000000"/>
                </a:solidFill>
                <a:ea typeface="맑은 고딕" pitchFamily="50" charset="-127"/>
              </a:rPr>
              <a:t>졸업인증 점수 </a:t>
            </a:r>
            <a:r>
              <a:rPr lang="en-US" altLang="ko-KR" sz="1200" dirty="0" smtClean="0">
                <a:solidFill>
                  <a:srgbClr val="000000"/>
                </a:solidFill>
                <a:ea typeface="맑은 고딕" pitchFamily="50" charset="-127"/>
              </a:rPr>
              <a:t>1000</a:t>
            </a:r>
          </a:p>
          <a:p>
            <a:pPr marL="800100" lvl="1" indent="-342900" algn="just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공학인증 자격 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: </a:t>
            </a:r>
            <a:r>
              <a:rPr lang="ko-KR" altLang="en-US" sz="1200" dirty="0" smtClean="0">
                <a:solidFill>
                  <a:srgbClr val="000000"/>
                </a:solidFill>
                <a:ea typeface="맑은 고딕" pitchFamily="50" charset="-127"/>
              </a:rPr>
              <a:t>공학설계입문</a:t>
            </a:r>
            <a:r>
              <a:rPr lang="en-US" altLang="ko-KR" sz="1200" dirty="0" smtClean="0">
                <a:solidFill>
                  <a:srgbClr val="000000"/>
                </a:solidFill>
                <a:ea typeface="맑은 고딕" pitchFamily="50" charset="-127"/>
              </a:rPr>
              <a:t>/</a:t>
            </a:r>
            <a:r>
              <a:rPr lang="ko-KR" altLang="en-US" sz="1200" dirty="0" err="1" smtClean="0">
                <a:solidFill>
                  <a:srgbClr val="000000"/>
                </a:solidFill>
                <a:ea typeface="맑은 고딕" pitchFamily="50" charset="-127"/>
              </a:rPr>
              <a:t>졸프</a:t>
            </a:r>
            <a:r>
              <a:rPr lang="en-US" altLang="ko-KR" sz="1200" dirty="0" smtClean="0">
                <a:solidFill>
                  <a:srgbClr val="000000"/>
                </a:solidFill>
                <a:ea typeface="맑은 고딕" pitchFamily="50" charset="-127"/>
              </a:rPr>
              <a:t>, MSC 30, </a:t>
            </a:r>
            <a:r>
              <a:rPr lang="ko-KR" altLang="en-US" sz="1200" dirty="0" err="1" smtClean="0">
                <a:solidFill>
                  <a:srgbClr val="000000"/>
                </a:solidFill>
                <a:ea typeface="맑은 고딕" pitchFamily="50" charset="-127"/>
              </a:rPr>
              <a:t>선후수</a:t>
            </a:r>
            <a:r>
              <a:rPr lang="ko-KR" altLang="en-US" sz="1200" dirty="0" smtClean="0">
                <a:solidFill>
                  <a:srgbClr val="000000"/>
                </a:solidFill>
                <a:ea typeface="맑은 고딕" pitchFamily="50" charset="-127"/>
              </a:rPr>
              <a:t> 준수</a:t>
            </a:r>
            <a:r>
              <a:rPr lang="en-US" altLang="ko-KR" sz="1200" dirty="0" smtClean="0">
                <a:solidFill>
                  <a:srgbClr val="000000"/>
                </a:solidFill>
                <a:ea typeface="맑은 고딕" pitchFamily="50" charset="-127"/>
              </a:rPr>
              <a:t>, </a:t>
            </a:r>
            <a:r>
              <a:rPr lang="ko-KR" altLang="en-US" sz="1200" dirty="0" smtClean="0">
                <a:solidFill>
                  <a:srgbClr val="000000"/>
                </a:solidFill>
                <a:ea typeface="맑은 고딕" pitchFamily="50" charset="-127"/>
              </a:rPr>
              <a:t>설계 </a:t>
            </a:r>
            <a:r>
              <a:rPr lang="en-US" altLang="ko-KR" sz="1200" dirty="0" smtClean="0">
                <a:solidFill>
                  <a:srgbClr val="000000"/>
                </a:solidFill>
                <a:ea typeface="맑은 고딕" pitchFamily="50" charset="-127"/>
              </a:rPr>
              <a:t>9</a:t>
            </a:r>
          </a:p>
          <a:p>
            <a:pPr lvl="1" algn="just">
              <a:spcAft>
                <a:spcPts val="1200"/>
              </a:spcAft>
            </a:pPr>
            <a:r>
              <a:rPr lang="en-US" altLang="ko-KR" sz="1200" dirty="0" smtClean="0">
                <a:solidFill>
                  <a:srgbClr val="000000"/>
                </a:solidFill>
                <a:ea typeface="맑은 고딕" pitchFamily="50" charset="-127"/>
              </a:rPr>
              <a:t>       (</a:t>
            </a:r>
            <a:r>
              <a:rPr lang="ko-KR" altLang="en-US" sz="1200" dirty="0" smtClean="0">
                <a:solidFill>
                  <a:srgbClr val="000000"/>
                </a:solidFill>
                <a:ea typeface="맑은 고딕" pitchFamily="50" charset="-127"/>
              </a:rPr>
              <a:t>주의</a:t>
            </a:r>
            <a:r>
              <a:rPr lang="en-US" altLang="ko-KR" sz="1200" dirty="0" smtClean="0">
                <a:solidFill>
                  <a:srgbClr val="000000"/>
                </a:solidFill>
                <a:ea typeface="맑은 고딕" pitchFamily="50" charset="-127"/>
              </a:rPr>
              <a:t>: </a:t>
            </a:r>
            <a:r>
              <a:rPr lang="ko-KR" altLang="en-US" sz="1200" b="1" u="sng" dirty="0" smtClean="0">
                <a:solidFill>
                  <a:srgbClr val="000000"/>
                </a:solidFill>
                <a:ea typeface="맑은 고딕" pitchFamily="50" charset="-127"/>
              </a:rPr>
              <a:t>생명과학</a:t>
            </a:r>
            <a:r>
              <a:rPr lang="ko-KR" altLang="en-US" sz="1200" dirty="0" smtClean="0">
                <a:solidFill>
                  <a:srgbClr val="000000"/>
                </a:solidFill>
                <a:ea typeface="맑은 고딕" pitchFamily="50" charset="-127"/>
              </a:rPr>
              <a:t> 재수강 신청은 학과사무실에 속히 알려서 별도 조치 받을 것</a:t>
            </a:r>
            <a:r>
              <a:rPr lang="en-US" altLang="ko-KR" sz="1200" dirty="0" smtClean="0">
                <a:solidFill>
                  <a:srgbClr val="000000"/>
                </a:solidFill>
                <a:ea typeface="맑은 고딕" pitchFamily="50" charset="-127"/>
              </a:rPr>
              <a:t>)</a:t>
            </a:r>
            <a:endParaRPr lang="en-US" altLang="ko-KR" sz="1100" dirty="0">
              <a:solidFill>
                <a:srgbClr val="000000"/>
              </a:solidFill>
              <a:ea typeface="맑은 고딕" pitchFamily="50" charset="-127"/>
            </a:endParaRPr>
          </a:p>
          <a:p>
            <a:pPr marL="800100" lvl="1" indent="-342900" algn="just">
              <a:spcAft>
                <a:spcPts val="1200"/>
              </a:spcAft>
              <a:buFont typeface="Wingdings" panose="05000000000000000000" pitchFamily="2" charset="2"/>
              <a:buChar char="ü"/>
            </a:pPr>
            <a:endParaRPr lang="en-US" altLang="ko-KR" sz="1400" dirty="0" smtClean="0">
              <a:solidFill>
                <a:srgbClr val="000000"/>
              </a:solidFill>
              <a:ea typeface="맑은 고딕" pitchFamily="50" charset="-127"/>
            </a:endParaRPr>
          </a:p>
          <a:p>
            <a:pPr marL="342900" lvl="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ko-KR" altLang="en-US" sz="1600" dirty="0" smtClean="0">
                <a:solidFill>
                  <a:srgbClr val="000000"/>
                </a:solidFill>
                <a:ea typeface="맑은 고딕" pitchFamily="50" charset="-127"/>
              </a:rPr>
              <a:t>졸업인증점수 서류 제출</a:t>
            </a:r>
            <a:r>
              <a:rPr lang="en-US" altLang="ko-KR" sz="1600" dirty="0" smtClean="0">
                <a:solidFill>
                  <a:srgbClr val="000000"/>
                </a:solidFill>
                <a:ea typeface="맑은 고딕" pitchFamily="50" charset="-127"/>
              </a:rPr>
              <a:t>: 11</a:t>
            </a:r>
            <a:r>
              <a:rPr lang="ko-KR" altLang="en-US" sz="1600" dirty="0" smtClean="0">
                <a:solidFill>
                  <a:srgbClr val="000000"/>
                </a:solidFill>
                <a:ea typeface="맑은 고딕" pitchFamily="50" charset="-127"/>
              </a:rPr>
              <a:t>월 </a:t>
            </a:r>
            <a:r>
              <a:rPr lang="en-US" altLang="ko-KR" sz="1600" dirty="0" smtClean="0">
                <a:solidFill>
                  <a:srgbClr val="000000"/>
                </a:solidFill>
                <a:ea typeface="맑은 고딕" pitchFamily="50" charset="-127"/>
              </a:rPr>
              <a:t>30</a:t>
            </a:r>
            <a:r>
              <a:rPr lang="ko-KR" altLang="en-US" sz="1600" dirty="0" smtClean="0">
                <a:solidFill>
                  <a:srgbClr val="000000"/>
                </a:solidFill>
                <a:ea typeface="맑은 고딕" pitchFamily="50" charset="-127"/>
              </a:rPr>
              <a:t>일</a:t>
            </a:r>
            <a:r>
              <a:rPr lang="en-US" altLang="ko-KR" sz="1600" dirty="0" smtClean="0">
                <a:solidFill>
                  <a:srgbClr val="000000"/>
                </a:solidFill>
                <a:ea typeface="맑은 고딕" pitchFamily="50" charset="-127"/>
              </a:rPr>
              <a:t>(</a:t>
            </a:r>
            <a:r>
              <a:rPr lang="ko-KR" altLang="en-US" sz="1600" dirty="0">
                <a:solidFill>
                  <a:srgbClr val="000000"/>
                </a:solidFill>
                <a:ea typeface="맑은 고딕" pitchFamily="50" charset="-127"/>
              </a:rPr>
              <a:t>목</a:t>
            </a:r>
            <a:r>
              <a:rPr lang="en-US" altLang="ko-KR" sz="1600" dirty="0" smtClean="0">
                <a:solidFill>
                  <a:srgbClr val="000000"/>
                </a:solidFill>
                <a:ea typeface="맑은 고딕" pitchFamily="50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ea typeface="맑은 고딕" pitchFamily="50" charset="-127"/>
              </a:rPr>
              <a:t>까지</a:t>
            </a:r>
            <a:endParaRPr lang="en-US" altLang="ko-KR" sz="1400" dirty="0" smtClean="0">
              <a:solidFill>
                <a:srgbClr val="000000"/>
              </a:solidFill>
              <a:ea typeface="맑은 고딕" pitchFamily="50" charset="-127"/>
            </a:endParaRPr>
          </a:p>
          <a:p>
            <a:pPr lvl="0" algn="just">
              <a:spcAft>
                <a:spcPts val="1200"/>
              </a:spcAft>
            </a:pP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      (</a:t>
            </a: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졸업인증 예비 사정표를 작성해서 첨부서류와 함께 학과사무실로 제출바랍니다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)</a:t>
            </a:r>
          </a:p>
          <a:p>
            <a:pPr marL="342900" lvl="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altLang="ko-KR" sz="1400" dirty="0" smtClean="0">
              <a:solidFill>
                <a:srgbClr val="000000"/>
              </a:solidFill>
              <a:ea typeface="맑은 고딕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400" dirty="0">
                <a:solidFill>
                  <a:srgbClr val="FF0000"/>
                </a:solidFill>
              </a:rPr>
              <a:t>학칙시행세칙 제</a:t>
            </a:r>
            <a:r>
              <a:rPr lang="en-US" altLang="ko-KR" sz="1400" dirty="0">
                <a:solidFill>
                  <a:srgbClr val="FF0000"/>
                </a:solidFill>
              </a:rPr>
              <a:t>12</a:t>
            </a:r>
            <a:r>
              <a:rPr lang="ko-KR" altLang="en-US" sz="1400" dirty="0">
                <a:solidFill>
                  <a:srgbClr val="FF0000"/>
                </a:solidFill>
              </a:rPr>
              <a:t>조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이수원칙</a:t>
            </a:r>
            <a:r>
              <a:rPr lang="en-US" altLang="ko-KR" sz="1400" dirty="0">
                <a:solidFill>
                  <a:srgbClr val="FF0000"/>
                </a:solidFill>
              </a:rPr>
              <a:t>) (3)</a:t>
            </a:r>
            <a:r>
              <a:rPr lang="ko-KR" altLang="en-US" sz="1400" dirty="0">
                <a:solidFill>
                  <a:srgbClr val="FF0000"/>
                </a:solidFill>
              </a:rPr>
              <a:t>교양필수와 역량기초과목은 </a:t>
            </a:r>
            <a:r>
              <a:rPr lang="ko-KR" altLang="en-US" sz="1400" dirty="0" err="1">
                <a:solidFill>
                  <a:srgbClr val="FF0000"/>
                </a:solidFill>
              </a:rPr>
              <a:t>입학년도의</a:t>
            </a:r>
            <a:r>
              <a:rPr lang="ko-KR" altLang="en-US" sz="1400" dirty="0">
                <a:solidFill>
                  <a:srgbClr val="FF0000"/>
                </a:solidFill>
              </a:rPr>
              <a:t> 교육과정에 따라 이수하여야 하며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이수하지 못한 교과목이 교육과정의 변경으로 폐지되었을 경우에는 해당과목의 이수를 면제한다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400" dirty="0">
                <a:solidFill>
                  <a:srgbClr val="FF0000"/>
                </a:solidFill>
              </a:rPr>
              <a:t>학생의 </a:t>
            </a:r>
            <a:r>
              <a:rPr lang="ko-KR" altLang="en-US" sz="1400" dirty="0" err="1">
                <a:solidFill>
                  <a:srgbClr val="FF0000"/>
                </a:solidFill>
              </a:rPr>
              <a:t>입학년도</a:t>
            </a:r>
            <a:r>
              <a:rPr lang="ko-KR" altLang="en-US" sz="1400" dirty="0">
                <a:solidFill>
                  <a:srgbClr val="FF0000"/>
                </a:solidFill>
              </a:rPr>
              <a:t> 교양교육과정에 따르되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구 교과목이 개설되지 않으면 이수하지 않아도 됨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342900" lvl="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공학인증 </a:t>
            </a:r>
            <a:r>
              <a:rPr lang="ko-KR" altLang="en-US" sz="1400" dirty="0">
                <a:solidFill>
                  <a:srgbClr val="000000"/>
                </a:solidFill>
                <a:ea typeface="맑은 고딕" pitchFamily="50" charset="-127"/>
              </a:rPr>
              <a:t>관련 문의 및 상담은 학과사무실</a:t>
            </a:r>
            <a:r>
              <a:rPr lang="en-US" altLang="ko-KR" sz="1400" dirty="0">
                <a:solidFill>
                  <a:srgbClr val="000000"/>
                </a:solidFill>
                <a:ea typeface="맑은 고딕" pitchFamily="50" charset="-127"/>
              </a:rPr>
              <a:t>(T.8547)</a:t>
            </a:r>
            <a:r>
              <a:rPr lang="ko-KR" altLang="en-US" sz="1400" dirty="0">
                <a:solidFill>
                  <a:srgbClr val="000000"/>
                </a:solidFill>
                <a:ea typeface="맑은 고딕" pitchFamily="50" charset="-127"/>
              </a:rPr>
              <a:t> 혹은 </a:t>
            </a:r>
            <a:r>
              <a:rPr lang="en-US" altLang="ko-KR" sz="1400" dirty="0">
                <a:solidFill>
                  <a:srgbClr val="000000"/>
                </a:solidFill>
                <a:ea typeface="맑은 고딕" pitchFamily="50" charset="-127"/>
              </a:rPr>
              <a:t>PD </a:t>
            </a:r>
            <a:r>
              <a:rPr lang="ko-KR" altLang="en-US" sz="1400" dirty="0">
                <a:solidFill>
                  <a:srgbClr val="000000"/>
                </a:solidFill>
                <a:ea typeface="맑은 고딕" pitchFamily="50" charset="-127"/>
              </a:rPr>
              <a:t>교수</a:t>
            </a:r>
            <a:r>
              <a:rPr lang="en-US" altLang="ko-KR" sz="1400" dirty="0">
                <a:solidFill>
                  <a:srgbClr val="000000"/>
                </a:solidFill>
                <a:ea typeface="맑은 고딕" pitchFamily="50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ea typeface="맑은 고딕" pitchFamily="50" charset="-127"/>
              </a:rPr>
              <a:t>백제인</a:t>
            </a:r>
            <a:r>
              <a:rPr lang="en-US" altLang="ko-KR" sz="1400" dirty="0">
                <a:solidFill>
                  <a:srgbClr val="000000"/>
                </a:solidFill>
                <a:ea typeface="맑은 고딕" pitchFamily="50" charset="-127"/>
              </a:rPr>
              <a:t>, T.7568)</a:t>
            </a:r>
            <a:r>
              <a:rPr lang="ko-KR" altLang="en-US" sz="1400" dirty="0">
                <a:solidFill>
                  <a:srgbClr val="000000"/>
                </a:solidFill>
                <a:ea typeface="맑은 고딕" pitchFamily="50" charset="-127"/>
              </a:rPr>
              <a:t>에게</a:t>
            </a:r>
            <a:r>
              <a:rPr lang="en-US" altLang="ko-KR" sz="1400" dirty="0">
                <a:solidFill>
                  <a:srgbClr val="000000"/>
                </a:solidFill>
                <a:ea typeface="맑은 고딕" pitchFamily="50" charset="-127"/>
              </a:rPr>
              <a:t>.</a:t>
            </a:r>
            <a:r>
              <a:rPr lang="ko-KR" altLang="en-US" sz="1400" dirty="0">
                <a:solidFill>
                  <a:srgbClr val="000000"/>
                </a:solidFill>
                <a:ea typeface="맑은 고딕" pitchFamily="50" charset="-127"/>
              </a:rPr>
              <a:t> 언제나 가능함</a:t>
            </a:r>
            <a:endParaRPr lang="en-US" altLang="ko-KR" sz="1600" dirty="0" smtClean="0">
              <a:solidFill>
                <a:srgbClr val="000000"/>
              </a:solidFill>
              <a:ea typeface="맑은 고딕" pitchFamily="50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dirty="0" smtClean="0"/>
              <a:t>2017-08-14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dirty="0" smtClean="0"/>
              <a:t>정보통신공학과 </a:t>
            </a:r>
            <a:r>
              <a:rPr lang="en-US" altLang="ko-KR" dirty="0" smtClean="0"/>
              <a:t>4</a:t>
            </a:r>
            <a:r>
              <a:rPr lang="ko-KR" altLang="en-US" dirty="0" smtClean="0"/>
              <a:t>학년 수강신청 안내 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1</a:t>
            </a:fld>
            <a:endParaRPr lang="ko-KR" altLang="en-US"/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solidFill>
            <a:srgbClr val="FFC000"/>
          </a:solidFill>
        </p:spPr>
        <p:txBody>
          <a:bodyPr>
            <a:noAutofit/>
          </a:bodyPr>
          <a:lstStyle/>
          <a:p>
            <a:r>
              <a:rPr lang="ko-KR" altLang="en-US" sz="3200" dirty="0" smtClean="0"/>
              <a:t>정보통신공학과 </a:t>
            </a:r>
            <a:r>
              <a:rPr lang="en-US" altLang="ko-KR" sz="3200" dirty="0"/>
              <a:t>4</a:t>
            </a:r>
            <a:r>
              <a:rPr lang="ko-KR" altLang="en-US" sz="3200" dirty="0" smtClean="0"/>
              <a:t>학년 </a:t>
            </a:r>
            <a:r>
              <a:rPr lang="en-US" altLang="ko-KR" sz="3200" dirty="0"/>
              <a:t>2</a:t>
            </a:r>
            <a:r>
              <a:rPr lang="ko-KR" altLang="en-US" sz="3200" dirty="0" smtClean="0"/>
              <a:t>학기</a:t>
            </a:r>
            <a:r>
              <a:rPr lang="en-US" altLang="ko-KR" sz="3200" dirty="0" smtClean="0"/>
              <a:t/>
            </a:r>
            <a:br>
              <a:rPr lang="en-US" altLang="ko-KR" sz="3200" dirty="0" smtClean="0"/>
            </a:br>
            <a:r>
              <a:rPr lang="ko-KR" altLang="en-US" sz="3200" dirty="0" smtClean="0"/>
              <a:t>수강신청 유의사항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684002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dirty="0" smtClean="0"/>
              <a:t>2017-08-14</a:t>
            </a:r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dirty="0" smtClean="0"/>
              <a:t>정보통신공학과 </a:t>
            </a:r>
            <a:r>
              <a:rPr lang="en-US" altLang="ko-KR" dirty="0" smtClean="0"/>
              <a:t>4</a:t>
            </a:r>
            <a:r>
              <a:rPr lang="ko-KR" altLang="en-US" dirty="0" smtClean="0"/>
              <a:t>학년 수강신청 안내 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2</a:t>
            </a:fld>
            <a:endParaRPr lang="ko-KR" altLang="en-US"/>
          </a:p>
        </p:txBody>
      </p:sp>
      <p:graphicFrame>
        <p:nvGraphicFramePr>
          <p:cNvPr id="35" name="표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6779498"/>
              </p:ext>
            </p:extLst>
          </p:nvPr>
        </p:nvGraphicFramePr>
        <p:xfrm>
          <a:off x="395536" y="332656"/>
          <a:ext cx="8352928" cy="58397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6944"/>
                <a:gridCol w="956998"/>
                <a:gridCol w="956998"/>
                <a:gridCol w="956998"/>
                <a:gridCol w="956998"/>
                <a:gridCol w="956998"/>
                <a:gridCol w="956998"/>
                <a:gridCol w="956998"/>
                <a:gridCol w="956998"/>
              </a:tblGrid>
              <a:tr h="177205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smtClean="0">
                          <a:effectLst/>
                          <a:latin typeface="+mn-lt"/>
                        </a:rPr>
                        <a:t>정통학과</a:t>
                      </a:r>
                      <a:endParaRPr lang="ko-KR" altLang="en-US" sz="1000" b="0" i="0" u="none" strike="noStrike" dirty="0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1-1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1-2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2-1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2-2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3-1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3-2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 dirty="0">
                          <a:effectLst/>
                        </a:rPr>
                        <a:t>4-1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 dirty="0">
                          <a:effectLst/>
                        </a:rPr>
                        <a:t>4-2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7426">
                <a:tc rowSpan="5"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전문교양</a:t>
                      </a:r>
                      <a:endParaRPr lang="ko-KR" altLang="en-US" sz="1000" b="1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채플</a:t>
                      </a:r>
                      <a:r>
                        <a:rPr lang="en-US" altLang="ko-KR" sz="1000" u="none" strike="noStrike" smtClean="0">
                          <a:effectLst/>
                        </a:rPr>
                        <a:t>(0)</a:t>
                      </a:r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채플</a:t>
                      </a:r>
                      <a:r>
                        <a:rPr lang="en-US" altLang="ko-KR" sz="1000" u="none" strike="noStrike" smtClean="0">
                          <a:effectLst/>
                        </a:rPr>
                        <a:t>(0)</a:t>
                      </a:r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채플</a:t>
                      </a:r>
                      <a:r>
                        <a:rPr lang="en-US" altLang="ko-KR" sz="1000" u="none" strike="noStrike" smtClean="0">
                          <a:effectLst/>
                        </a:rPr>
                        <a:t>(0)</a:t>
                      </a:r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채플</a:t>
                      </a:r>
                      <a:r>
                        <a:rPr lang="en-US" altLang="ko-KR" sz="1000" u="none" strike="noStrike" smtClean="0">
                          <a:effectLst/>
                        </a:rPr>
                        <a:t>(0)</a:t>
                      </a:r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2709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1000" b="1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sngStrike" baseline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실용영어 </a:t>
                      </a:r>
                      <a:r>
                        <a:rPr lang="en-US" sz="1000" u="none" strike="sngStrike" baseline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I(220)</a:t>
                      </a:r>
                      <a:endParaRPr lang="en-US" sz="1000" b="0" i="0" u="none" strike="sngStrike" baseline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sngStrike" baseline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실용영어 </a:t>
                      </a:r>
                      <a:r>
                        <a:rPr lang="en-US" sz="1000" u="none" strike="sngStrike" baseline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II(220)</a:t>
                      </a:r>
                      <a:endParaRPr lang="en-US" sz="1000" b="0" i="0" u="none" strike="sngStrike" baseline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sngStrike" baseline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실용영어 </a:t>
                      </a:r>
                      <a:r>
                        <a:rPr lang="en-US" altLang="ko-KR" sz="1000" u="none" strike="sngStrike" baseline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III</a:t>
                      </a:r>
                      <a:r>
                        <a:rPr lang="ko-KR" altLang="en-US" sz="1000" u="none" strike="sngStrike" baseline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또는기타외국어</a:t>
                      </a:r>
                      <a:r>
                        <a:rPr lang="en-US" altLang="ko-KR" sz="1000" u="none" strike="sngStrike" baseline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I(220)</a:t>
                      </a:r>
                      <a:endParaRPr lang="en-US" altLang="ko-KR" sz="1000" b="0" i="0" u="none" strike="sngStrike" baseline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sngStrike" baseline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실용영어 </a:t>
                      </a:r>
                      <a:r>
                        <a:rPr lang="en-US" altLang="ko-KR" sz="1000" u="none" strike="sngStrike" baseline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IV</a:t>
                      </a:r>
                      <a:r>
                        <a:rPr lang="ko-KR" altLang="en-US" sz="1000" u="none" strike="sngStrike" baseline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또는기타외국어</a:t>
                      </a:r>
                      <a:r>
                        <a:rPr lang="en-US" altLang="ko-KR" sz="1000" u="none" strike="sngStrike" baseline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II(220)</a:t>
                      </a:r>
                      <a:endParaRPr lang="en-US" altLang="ko-KR" sz="1000" b="0" i="0" u="none" strike="sngStrike" baseline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4957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1000" b="1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sngStrike" baseline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정보화사회와윤리</a:t>
                      </a:r>
                      <a:r>
                        <a:rPr lang="en-US" altLang="ko-KR" sz="1000" u="none" strike="sngStrike" baseline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(220)</a:t>
                      </a:r>
                      <a:endParaRPr lang="en-US" altLang="ko-KR" sz="1000" b="0" i="0" u="none" strike="sngStrike" baseline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현대인과성서</a:t>
                      </a:r>
                      <a:r>
                        <a:rPr lang="en-US" altLang="ko-KR" sz="1000" u="none" strike="noStrike">
                          <a:effectLst/>
                        </a:rPr>
                        <a:t>(330)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4957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sngStrike" baseline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우리말</a:t>
                      </a:r>
                      <a:r>
                        <a:rPr lang="en-US" altLang="ko-KR" sz="1000" u="none" strike="sngStrike" baseline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.</a:t>
                      </a:r>
                      <a:r>
                        <a:rPr lang="ko-KR" altLang="en-US" sz="1000" u="none" strike="sngStrike" baseline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글의이해</a:t>
                      </a:r>
                      <a:r>
                        <a:rPr lang="en-US" altLang="ko-KR" sz="1000" u="none" strike="sngStrike" baseline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(330)</a:t>
                      </a:r>
                      <a:endParaRPr lang="en-US" altLang="ko-KR" sz="1000" b="0" i="0" u="none" strike="sngStrike" baseline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785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sngStrike" baseline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돋움"/>
                        </a:rPr>
                        <a:t>2014</a:t>
                      </a:r>
                      <a:r>
                        <a:rPr lang="ko-KR" altLang="en-US" sz="1000" b="0" i="0" u="none" strike="sngStrike" baseline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돋움"/>
                        </a:rPr>
                        <a:t>년</a:t>
                      </a:r>
                      <a:r>
                        <a:rPr lang="en-US" altLang="ko-KR" sz="1000" b="0" i="0" u="none" strike="sngStrike" baseline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돋움"/>
                        </a:rPr>
                        <a:t>: </a:t>
                      </a:r>
                      <a:r>
                        <a:rPr lang="ko-KR" altLang="en-US" sz="1000" b="0" i="0" u="none" strike="sngStrike" baseline="0" dirty="0" err="1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돋움"/>
                        </a:rPr>
                        <a:t>주제발표와보고서쓰기</a:t>
                      </a:r>
                      <a:r>
                        <a:rPr lang="en-US" altLang="ko-KR" sz="1000" b="0" i="0" u="none" strike="sngStrike" baseline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돋움"/>
                        </a:rPr>
                        <a:t>(2)/</a:t>
                      </a:r>
                      <a:r>
                        <a:rPr lang="ko-KR" altLang="en-US" sz="1000" b="0" i="0" u="none" strike="sngStrike" baseline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돋움"/>
                        </a:rPr>
                        <a:t>공학경제분석</a:t>
                      </a:r>
                      <a:r>
                        <a:rPr lang="en-US" altLang="ko-KR" sz="1000" b="0" i="0" u="none" strike="sngStrike" baseline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돋움"/>
                        </a:rPr>
                        <a:t>(3)/</a:t>
                      </a:r>
                      <a:r>
                        <a:rPr lang="ko-KR" altLang="en-US" sz="1000" b="0" i="0" u="none" strike="sngStrike" baseline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돋움"/>
                        </a:rPr>
                        <a:t>기술과경제</a:t>
                      </a:r>
                      <a:r>
                        <a:rPr lang="en-US" altLang="ko-KR" sz="1000" b="0" i="0" u="none" strike="sngStrike" baseline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돋움"/>
                        </a:rPr>
                        <a:t>(3)/</a:t>
                      </a:r>
                      <a:r>
                        <a:rPr lang="ko-KR" altLang="en-US" sz="1000" b="0" i="0" u="none" strike="sngStrike" baseline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돋움"/>
                        </a:rPr>
                        <a:t>생활법률</a:t>
                      </a:r>
                      <a:r>
                        <a:rPr lang="en-US" altLang="ko-KR" sz="1000" b="0" i="0" u="none" strike="sngStrike" baseline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돋움"/>
                        </a:rPr>
                        <a:t>(3) </a:t>
                      </a:r>
                      <a:r>
                        <a:rPr lang="ko-KR" altLang="en-US" sz="1000" b="0" i="0" u="none" strike="sngStrike" baseline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돋움"/>
                        </a:rPr>
                        <a:t>중에서 </a:t>
                      </a:r>
                      <a:r>
                        <a:rPr lang="en-US" altLang="ko-KR" sz="1000" b="0" i="0" u="none" strike="sngStrike" baseline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돋움"/>
                        </a:rPr>
                        <a:t>8</a:t>
                      </a:r>
                      <a:r>
                        <a:rPr lang="ko-KR" altLang="en-US" sz="1000" b="0" i="0" u="none" strike="sngStrike" baseline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돋움"/>
                        </a:rPr>
                        <a:t>학점 이상 이수</a:t>
                      </a:r>
                      <a:endParaRPr lang="en-US" altLang="ko-KR" sz="1000" b="0" i="0" u="none" strike="sngStrike" baseline="0" dirty="0" smtClean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돋움"/>
                      </a:endParaRPr>
                    </a:p>
                    <a:p>
                      <a:pPr algn="ctr" fontAlgn="ctr"/>
                      <a:r>
                        <a:rPr lang="en-US" altLang="ko-KR" sz="1000" u="none" strike="sngStrike" baseline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2013</a:t>
                      </a:r>
                      <a:r>
                        <a:rPr lang="ko-KR" altLang="en-US" sz="1000" u="none" strike="sngStrike" baseline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년</a:t>
                      </a:r>
                      <a:r>
                        <a:rPr lang="en-US" altLang="ko-KR" sz="1000" u="none" strike="sngStrike" baseline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: 7</a:t>
                      </a:r>
                      <a:r>
                        <a:rPr lang="ko-KR" altLang="en-US" sz="1000" u="none" strike="sngStrike" baseline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개 영역 중 </a:t>
                      </a:r>
                      <a:r>
                        <a:rPr lang="en-US" altLang="ko-KR" sz="1000" u="none" strike="sngStrike" baseline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9</a:t>
                      </a:r>
                      <a:r>
                        <a:rPr lang="ko-KR" altLang="en-US" sz="1000" u="none" strike="sngStrike" baseline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학점 이상</a:t>
                      </a:r>
                      <a:r>
                        <a:rPr lang="en-US" altLang="ko-KR" sz="1000" u="none" strike="sngStrike" baseline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(</a:t>
                      </a:r>
                      <a:r>
                        <a:rPr lang="ko-KR" altLang="en-US" sz="1000" u="none" strike="sngStrike" baseline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과목 및 영역은 기초교과목발전위원회에서 지정</a:t>
                      </a:r>
                      <a:r>
                        <a:rPr lang="en-US" altLang="ko-KR" sz="1000" u="none" strike="sngStrike" baseline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)</a:t>
                      </a:r>
                      <a:endParaRPr lang="en-US" altLang="ko-KR" sz="1000" b="0" i="0" u="none" strike="sngStrike" baseline="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0" i="0" u="none" strike="sngStrike" baseline="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83599">
                <a:tc rowSpan="4"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수학</a:t>
                      </a:r>
                      <a:endParaRPr lang="ko-KR" altLang="en-US" sz="1000" b="1" i="0" u="none" strike="noStrike">
                        <a:effectLst/>
                        <a:latin typeface="돋움"/>
                      </a:endParaRPr>
                    </a:p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과학</a:t>
                      </a:r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전산학</a:t>
                      </a:r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대학수학</a:t>
                      </a:r>
                      <a:r>
                        <a:rPr lang="en-US" altLang="ko-KR" sz="1000" u="none" strike="noStrike">
                          <a:effectLst/>
                        </a:rPr>
                        <a:t>(330)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선형대수</a:t>
                      </a:r>
                      <a:r>
                        <a:rPr lang="en-US" altLang="ko-KR" sz="1000" u="none" strike="noStrike">
                          <a:effectLst/>
                        </a:rPr>
                        <a:t>(330)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응용수학</a:t>
                      </a:r>
                      <a:r>
                        <a:rPr lang="en-US" altLang="ko-KR" sz="1000" u="none" strike="noStrike">
                          <a:effectLst/>
                        </a:rPr>
                        <a:t>(330)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확률및통계</a:t>
                      </a:r>
                      <a:r>
                        <a:rPr lang="en-US" altLang="ko-KR" sz="1000" u="none" strike="noStrike">
                          <a:effectLst/>
                        </a:rPr>
                        <a:t>(330)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5239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이산수학</a:t>
                      </a:r>
                      <a:r>
                        <a:rPr lang="en-US" altLang="ko-KR" sz="1000" u="none" strike="noStrike">
                          <a:effectLst/>
                        </a:rPr>
                        <a:t>(330)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4957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일반물리학및실험</a:t>
                      </a:r>
                      <a:r>
                        <a:rPr lang="en-US" altLang="ko-KR" sz="1000" u="none" strike="noStrike">
                          <a:effectLst/>
                        </a:rPr>
                        <a:t>I(322)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일반물리학및실험</a:t>
                      </a:r>
                      <a:r>
                        <a:rPr lang="en-US" altLang="ko-KR" sz="1000" u="none" strike="noStrike">
                          <a:effectLst/>
                        </a:rPr>
                        <a:t>II(322)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4957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생명과학</a:t>
                      </a:r>
                      <a:r>
                        <a:rPr lang="en-US" altLang="ko-KR" sz="1000" u="none" strike="noStrike">
                          <a:effectLst/>
                        </a:rPr>
                        <a:t>(330)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프로그래밍이해</a:t>
                      </a:r>
                      <a:r>
                        <a:rPr lang="en-US" altLang="ko-KR" sz="1000" u="none" strike="noStrike">
                          <a:effectLst/>
                        </a:rPr>
                        <a:t>(313)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프로그래밍및실습</a:t>
                      </a:r>
                      <a:r>
                        <a:rPr lang="en-US" altLang="ko-KR" sz="1000" u="none" strike="noStrike">
                          <a:effectLst/>
                        </a:rPr>
                        <a:t>(322)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4957">
                <a:tc rowSpan="7"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전공</a:t>
                      </a:r>
                      <a:endParaRPr lang="ko-KR" altLang="en-US" sz="1000" b="1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디지털논리</a:t>
                      </a:r>
                      <a:r>
                        <a:rPr lang="en-US" altLang="ko-KR" sz="1000" u="none" strike="noStrike">
                          <a:effectLst/>
                        </a:rPr>
                        <a:t>(330)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컴퓨터구조</a:t>
                      </a:r>
                      <a:r>
                        <a:rPr lang="en-US" altLang="ko-KR" sz="1000" u="none" strike="noStrike">
                          <a:effectLst/>
                        </a:rPr>
                        <a:t>(322)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마이크로프로세서및실험</a:t>
                      </a:r>
                      <a:r>
                        <a:rPr lang="en-US" altLang="ko-KR" sz="1000" u="none" strike="noStrike">
                          <a:effectLst/>
                        </a:rPr>
                        <a:t>(322</a:t>
                      </a:r>
                      <a:r>
                        <a:rPr lang="en-US" altLang="ko-KR" sz="1000" b="1" u="none" strike="noStrike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r>
                        <a:rPr lang="en-US" altLang="ko-KR" sz="1000" u="none" strike="noStrike">
                          <a:effectLst/>
                        </a:rPr>
                        <a:t>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임베디드</a:t>
                      </a:r>
                      <a:r>
                        <a:rPr lang="en-US" altLang="ko-KR" sz="1000" u="none" strike="noStrike">
                          <a:effectLst/>
                        </a:rPr>
                        <a:t>OS</a:t>
                      </a:r>
                      <a:r>
                        <a:rPr lang="ko-KR" altLang="en-US" sz="1000" u="none" strike="noStrike">
                          <a:effectLst/>
                        </a:rPr>
                        <a:t>프로그래밍</a:t>
                      </a:r>
                      <a:r>
                        <a:rPr lang="en-US" altLang="ko-KR" sz="1000" u="none" strike="noStrike">
                          <a:effectLst/>
                        </a:rPr>
                        <a:t>(322)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디지털시스템및설계</a:t>
                      </a:r>
                      <a:r>
                        <a:rPr lang="en-US" altLang="ko-KR" sz="1000" u="none" strike="noStrike">
                          <a:effectLst/>
                        </a:rPr>
                        <a:t>(322</a:t>
                      </a:r>
                      <a:r>
                        <a:rPr lang="en-US" altLang="ko-KR" sz="1000" b="1" u="none" strike="noStrike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>
                          <a:effectLst/>
                        </a:rPr>
                        <a:t>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임베디드시스템설계</a:t>
                      </a:r>
                      <a:r>
                        <a:rPr lang="en-US" altLang="ko-KR" sz="1000" u="none" strike="noStrike">
                          <a:effectLst/>
                        </a:rPr>
                        <a:t>(330</a:t>
                      </a:r>
                      <a:r>
                        <a:rPr lang="en-US" altLang="ko-KR" sz="1000" b="1" u="none" strike="noStrike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r>
                        <a:rPr lang="en-US" altLang="ko-KR" sz="1000" u="none" strike="noStrike">
                          <a:effectLst/>
                        </a:rPr>
                        <a:t>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err="1">
                          <a:effectLst/>
                        </a:rPr>
                        <a:t>임베디드응용시스템</a:t>
                      </a:r>
                      <a:r>
                        <a:rPr lang="en-US" altLang="ko-KR" sz="1000" u="none" strike="noStrike" dirty="0">
                          <a:effectLst/>
                        </a:rPr>
                        <a:t>(330)</a:t>
                      </a:r>
                      <a:endParaRPr lang="en-US" altLang="ko-KR" sz="1000" b="0" i="0" u="none" strike="noStrike" dirty="0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2709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1000" b="1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자료구조론</a:t>
                      </a:r>
                      <a:r>
                        <a:rPr lang="en-US" altLang="ko-KR" sz="1000" u="none" strike="noStrike">
                          <a:effectLst/>
                        </a:rPr>
                        <a:t>(322)</a:t>
                      </a:r>
                      <a:endParaRPr lang="en-US" altLang="ko-KR" sz="1000" b="1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객체지향프로그래밍및실습</a:t>
                      </a:r>
                      <a:r>
                        <a:rPr lang="en-US" altLang="ko-KR" sz="1000" u="none" strike="noStrike">
                          <a:effectLst/>
                        </a:rPr>
                        <a:t>(322</a:t>
                      </a:r>
                      <a:r>
                        <a:rPr lang="en-US" altLang="ko-KR" sz="1000" b="1" u="none" strike="noStrike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>
                          <a:effectLst/>
                        </a:rPr>
                        <a:t>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u="none" strike="noStrike">
                          <a:effectLst/>
                        </a:rPr>
                        <a:t>DB</a:t>
                      </a:r>
                      <a:r>
                        <a:rPr lang="ko-KR" altLang="en-US" sz="1000" u="none" strike="noStrike">
                          <a:effectLst/>
                        </a:rPr>
                        <a:t>프로그래밍</a:t>
                      </a:r>
                      <a:br>
                        <a:rPr lang="ko-KR" altLang="en-US" sz="1000" u="none" strike="noStrike">
                          <a:effectLst/>
                        </a:rPr>
                      </a:br>
                      <a:r>
                        <a:rPr lang="ko-KR" altLang="en-US" sz="1000" u="none" strike="noStrike">
                          <a:effectLst/>
                        </a:rPr>
                        <a:t>및실습</a:t>
                      </a:r>
                      <a:r>
                        <a:rPr lang="en-US" altLang="ko-KR" sz="1000" u="none" strike="noStrike">
                          <a:effectLst/>
                        </a:rPr>
                        <a:t>(322</a:t>
                      </a:r>
                      <a:r>
                        <a:rPr lang="en-US" altLang="ko-KR" sz="1000" b="1" u="none" strike="noStrike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>
                          <a:effectLst/>
                        </a:rPr>
                        <a:t>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웹기반소프트웨어설계</a:t>
                      </a:r>
                      <a:r>
                        <a:rPr lang="en-US" altLang="ko-KR" sz="1000" u="none" strike="noStrike">
                          <a:effectLst/>
                        </a:rPr>
                        <a:t>(322</a:t>
                      </a:r>
                      <a:r>
                        <a:rPr lang="en-US" altLang="ko-KR" sz="1000" b="1" u="none" strike="noStrike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>
                          <a:effectLst/>
                        </a:rPr>
                        <a:t>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4957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1000" b="1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공학설계입문</a:t>
                      </a:r>
                      <a:r>
                        <a:rPr lang="en-US" altLang="ko-KR" sz="1000" u="none" strike="noStrike">
                          <a:effectLst/>
                        </a:rPr>
                        <a:t>(330</a:t>
                      </a:r>
                      <a:r>
                        <a:rPr lang="en-US" altLang="ko-KR" sz="1000" b="1" u="none" strike="noStrike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r>
                        <a:rPr lang="en-US" altLang="ko-KR" sz="1000" u="none" strike="noStrike">
                          <a:effectLst/>
                        </a:rPr>
                        <a:t>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공학소프트웨어및실습</a:t>
                      </a:r>
                      <a:r>
                        <a:rPr lang="en-US" altLang="ko-KR" sz="1000" u="none" strike="noStrike">
                          <a:effectLst/>
                        </a:rPr>
                        <a:t>(322</a:t>
                      </a:r>
                      <a:r>
                        <a:rPr lang="en-US" altLang="ko-KR" sz="1000" b="1" u="none" strike="noStrike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>
                          <a:effectLst/>
                        </a:rPr>
                        <a:t>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디지털영상처리및설계</a:t>
                      </a:r>
                      <a:r>
                        <a:rPr lang="en-US" altLang="ko-KR" sz="1000" u="none" strike="noStrike">
                          <a:effectLst/>
                        </a:rPr>
                        <a:t>(</a:t>
                      </a:r>
                      <a:r>
                        <a:rPr lang="en-US" altLang="ko-KR" sz="1000" u="none" strike="noStrike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smtClean="0">
                          <a:effectLst/>
                        </a:rPr>
                        <a:t>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디지털신호처리및설계</a:t>
                      </a:r>
                      <a:r>
                        <a:rPr lang="en-US" altLang="ko-KR" sz="1000" u="none" strike="noStrike">
                          <a:effectLst/>
                        </a:rPr>
                        <a:t>(322</a:t>
                      </a:r>
                      <a:r>
                        <a:rPr lang="en-US" altLang="ko-KR" sz="1000" b="1" u="none" strike="noStrike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r>
                        <a:rPr lang="en-US" altLang="ko-KR" sz="1000" u="none" strike="noStrike">
                          <a:effectLst/>
                        </a:rPr>
                        <a:t>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졸업프로젝트</a:t>
                      </a:r>
                      <a:r>
                        <a:rPr lang="en-US" altLang="ko-KR" sz="1000" u="none" strike="noStrike">
                          <a:effectLst/>
                        </a:rPr>
                        <a:t>(330</a:t>
                      </a:r>
                      <a:r>
                        <a:rPr lang="en-US" altLang="ko-KR" sz="1000" b="1" u="none" strike="noStrike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r>
                        <a:rPr lang="en-US" altLang="ko-KR" sz="1000" u="none" strike="noStrike">
                          <a:effectLst/>
                        </a:rPr>
                        <a:t>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졸업프로젝트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330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2709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회로이론및실험</a:t>
                      </a:r>
                      <a:r>
                        <a:rPr lang="en-US" altLang="ko-KR" sz="1000" u="none" strike="noStrike">
                          <a:effectLst/>
                        </a:rPr>
                        <a:t>(314)</a:t>
                      </a:r>
                      <a:endParaRPr lang="en-US" altLang="ko-KR" sz="1000" b="1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아날로그디지털회로및실험</a:t>
                      </a:r>
                      <a:r>
                        <a:rPr lang="en-US" altLang="ko-KR" sz="1000" u="none" strike="noStrike">
                          <a:effectLst/>
                        </a:rPr>
                        <a:t>(</a:t>
                      </a:r>
                      <a:r>
                        <a:rPr lang="en-US" altLang="ko-KR" sz="1000" u="none" strike="noStrike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smtClean="0">
                          <a:effectLst/>
                        </a:rPr>
                        <a:t>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전자회로및실험</a:t>
                      </a:r>
                      <a:r>
                        <a:rPr lang="en-US" altLang="ko-KR" sz="1000" u="none" strike="noStrike">
                          <a:effectLst/>
                        </a:rPr>
                        <a:t>(</a:t>
                      </a:r>
                      <a:r>
                        <a:rPr lang="en-US" altLang="ko-KR" sz="1000" u="none" strike="noStrike" smtClean="0">
                          <a:effectLst/>
                        </a:rPr>
                        <a:t>314</a:t>
                      </a:r>
                      <a:r>
                        <a:rPr lang="en-US" altLang="ko-KR" sz="1000" b="1" u="none" strike="noStrike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smtClean="0">
                          <a:effectLst/>
                        </a:rPr>
                        <a:t>)</a:t>
                      </a:r>
                      <a:endParaRPr lang="en-US" altLang="ko-KR" sz="1000" b="1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센서회로및설계</a:t>
                      </a:r>
                      <a:r>
                        <a:rPr lang="en-US" altLang="ko-KR" sz="1000" u="none" strike="noStrike">
                          <a:effectLst/>
                        </a:rPr>
                        <a:t>(</a:t>
                      </a:r>
                      <a:r>
                        <a:rPr lang="en-US" altLang="ko-KR" sz="1000" u="none" strike="noStrike" smtClean="0">
                          <a:effectLst/>
                        </a:rPr>
                        <a:t>314</a:t>
                      </a:r>
                      <a:r>
                        <a:rPr lang="en-US" altLang="ko-KR" sz="1000" b="1" u="none" strike="noStrike" smtClean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r>
                        <a:rPr lang="en-US" altLang="ko-KR" sz="1000" u="none" strike="noStrike" smtClean="0">
                          <a:effectLst/>
                        </a:rPr>
                        <a:t>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통신</a:t>
                      </a:r>
                      <a:r>
                        <a:rPr lang="en-US" sz="1000" u="none" strike="noStrike" dirty="0">
                          <a:effectLst/>
                        </a:rPr>
                        <a:t>VLSI(330</a:t>
                      </a:r>
                      <a:r>
                        <a:rPr lang="en-US" sz="1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r>
                        <a:rPr lang="en-US" sz="1000" u="none" strike="noStrike" dirty="0">
                          <a:effectLst/>
                        </a:rPr>
                        <a:t>)</a:t>
                      </a:r>
                      <a:endParaRPr lang="en-US" sz="1000" b="0" i="0" u="none" strike="noStrike" dirty="0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599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전기자기학</a:t>
                      </a:r>
                      <a:r>
                        <a:rPr lang="en-US" altLang="ko-KR" sz="1000" u="none" strike="noStrike">
                          <a:effectLst/>
                        </a:rPr>
                        <a:t>(330)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전파공학</a:t>
                      </a:r>
                      <a:r>
                        <a:rPr lang="en-US" altLang="ko-KR" sz="1000" u="none" strike="noStrike">
                          <a:effectLst/>
                        </a:rPr>
                        <a:t>(330)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현장실습</a:t>
                      </a:r>
                      <a:r>
                        <a:rPr lang="en-US" altLang="ko-KR" sz="1000" u="none" strike="noStrike" dirty="0">
                          <a:effectLst/>
                        </a:rPr>
                        <a:t>(312)</a:t>
                      </a:r>
                      <a:endParaRPr lang="en-US" altLang="ko-KR" sz="1000" b="0" i="0" u="none" strike="noStrike" dirty="0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4957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통신이론</a:t>
                      </a:r>
                      <a:r>
                        <a:rPr lang="en-US" altLang="ko-KR" sz="1000" u="none" strike="noStrike">
                          <a:effectLst/>
                        </a:rPr>
                        <a:t>(330)</a:t>
                      </a:r>
                      <a:endParaRPr lang="en-US" altLang="ko-KR" sz="1000" b="1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디지털통신및실습</a:t>
                      </a:r>
                      <a:r>
                        <a:rPr lang="en-US" altLang="ko-KR" sz="1000" u="none" strike="noStrike">
                          <a:effectLst/>
                        </a:rPr>
                        <a:t>(322</a:t>
                      </a:r>
                      <a:r>
                        <a:rPr lang="en-US" altLang="ko-KR" sz="1000" b="1" u="none" strike="noStrike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>
                          <a:effectLst/>
                        </a:rPr>
                        <a:t>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통신시스템및실험</a:t>
                      </a:r>
                      <a:r>
                        <a:rPr lang="en-US" altLang="ko-KR" sz="1000" u="none" strike="noStrike">
                          <a:effectLst/>
                        </a:rPr>
                        <a:t>(322)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이동통신시스템</a:t>
                      </a:r>
                      <a:r>
                        <a:rPr lang="en-US" altLang="ko-KR" sz="1000" u="none" strike="noStrike" dirty="0">
                          <a:effectLst/>
                        </a:rPr>
                        <a:t>(330)</a:t>
                      </a:r>
                      <a:endParaRPr lang="en-US" altLang="ko-KR" sz="1000" b="0" i="0" u="none" strike="noStrike" dirty="0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4957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데이터통신</a:t>
                      </a:r>
                      <a:r>
                        <a:rPr lang="en-US" altLang="ko-KR" sz="1000" u="none" strike="noStrike">
                          <a:effectLst/>
                        </a:rPr>
                        <a:t>(330)</a:t>
                      </a:r>
                      <a:endParaRPr lang="en-US" altLang="ko-KR" sz="1000" b="1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통신망공학</a:t>
                      </a:r>
                      <a:r>
                        <a:rPr lang="en-US" altLang="ko-KR" sz="1000" u="none" strike="noStrike">
                          <a:effectLst/>
                        </a:rPr>
                        <a:t>(</a:t>
                      </a:r>
                      <a:r>
                        <a:rPr lang="en-US" altLang="ko-KR" sz="1000" u="none" strike="noStrike" smtClean="0">
                          <a:effectLst/>
                        </a:rPr>
                        <a:t>330</a:t>
                      </a:r>
                      <a:r>
                        <a:rPr lang="en-US" altLang="ko-KR" sz="1000" b="1" u="none" strike="noStrike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smtClean="0">
                          <a:effectLst/>
                        </a:rPr>
                        <a:t>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인터넷통신</a:t>
                      </a:r>
                      <a:r>
                        <a:rPr lang="en-US" altLang="ko-KR" sz="1000" u="none" strike="noStrike">
                          <a:effectLst/>
                        </a:rPr>
                        <a:t>(330)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센서네트워크</a:t>
                      </a:r>
                      <a:r>
                        <a:rPr lang="en-US" altLang="ko-KR" sz="1000" u="none" strike="noStrike">
                          <a:effectLst/>
                        </a:rPr>
                        <a:t>(330)</a:t>
                      </a:r>
                      <a:endParaRPr lang="en-US" altLang="ko-KR" sz="1000" b="0" i="0" u="none" strike="noStrike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effectLst/>
                        <a:latin typeface="돋움"/>
                      </a:endParaRPr>
                    </a:p>
                  </a:txBody>
                  <a:tcPr marL="8588" marR="8588" marT="8588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07354" y="5429035"/>
            <a:ext cx="132921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900" smtClean="0"/>
              <a:t>채색</a:t>
            </a:r>
            <a:r>
              <a:rPr lang="en-US" altLang="ko-KR" sz="900" smtClean="0"/>
              <a:t>(</a:t>
            </a:r>
            <a:r>
              <a:rPr lang="ko-KR" altLang="en-US" sz="900" smtClean="0"/>
              <a:t>노랑</a:t>
            </a:r>
            <a:r>
              <a:rPr lang="en-US" altLang="ko-KR" sz="900" smtClean="0"/>
              <a:t>) : </a:t>
            </a:r>
            <a:r>
              <a:rPr lang="ko-KR" altLang="en-US" sz="900" smtClean="0"/>
              <a:t>필수과목</a:t>
            </a:r>
            <a:endParaRPr lang="en-US" altLang="ko-KR" sz="900" smtClean="0"/>
          </a:p>
          <a:p>
            <a:r>
              <a:rPr lang="ko-KR" altLang="en-US" sz="900" smtClean="0"/>
              <a:t>채색</a:t>
            </a:r>
            <a:r>
              <a:rPr lang="en-US" altLang="ko-KR" sz="900" smtClean="0"/>
              <a:t>(</a:t>
            </a:r>
            <a:r>
              <a:rPr lang="ko-KR" altLang="en-US" sz="900" smtClean="0"/>
              <a:t>주황</a:t>
            </a:r>
            <a:r>
              <a:rPr lang="en-US" altLang="ko-KR" sz="900" smtClean="0"/>
              <a:t>) : </a:t>
            </a:r>
            <a:r>
              <a:rPr lang="ko-KR" altLang="en-US" sz="900" smtClean="0"/>
              <a:t>인증필수</a:t>
            </a:r>
            <a:endParaRPr lang="en-US" altLang="ko-KR" sz="900" smtClean="0"/>
          </a:p>
          <a:p>
            <a:r>
              <a:rPr lang="ko-KR" altLang="en-US" sz="900" smtClean="0"/>
              <a:t>적색숫자 </a:t>
            </a:r>
            <a:r>
              <a:rPr lang="en-US" altLang="ko-KR" sz="900" smtClean="0"/>
              <a:t>: </a:t>
            </a:r>
            <a:r>
              <a:rPr lang="ko-KR" altLang="en-US" sz="900" smtClean="0"/>
              <a:t>설계학점</a:t>
            </a:r>
            <a:endParaRPr lang="en-US" altLang="ko-KR" sz="900" smtClean="0"/>
          </a:p>
          <a:p>
            <a:r>
              <a:rPr lang="ko-KR" altLang="en-US" sz="900" smtClean="0"/>
              <a:t>적색직선</a:t>
            </a:r>
            <a:r>
              <a:rPr lang="en-US" altLang="ko-KR" sz="900"/>
              <a:t> </a:t>
            </a:r>
            <a:r>
              <a:rPr lang="en-US" altLang="ko-KR" sz="900" smtClean="0"/>
              <a:t>: </a:t>
            </a:r>
            <a:r>
              <a:rPr lang="ko-KR" altLang="en-US" sz="900" smtClean="0"/>
              <a:t>선후수체계</a:t>
            </a:r>
            <a:endParaRPr lang="en-US" altLang="ko-KR" sz="900" smtClean="0"/>
          </a:p>
        </p:txBody>
      </p:sp>
      <p:sp>
        <p:nvSpPr>
          <p:cNvPr id="37" name="TextBox 36"/>
          <p:cNvSpPr txBox="1"/>
          <p:nvPr/>
        </p:nvSpPr>
        <p:spPr>
          <a:xfrm>
            <a:off x="411455" y="5198203"/>
            <a:ext cx="671979" cy="23083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smtClean="0"/>
              <a:t>2011</a:t>
            </a:r>
            <a:r>
              <a:rPr lang="ko-KR" altLang="en-US" sz="900" smtClean="0"/>
              <a:t>년도</a:t>
            </a:r>
            <a:endParaRPr lang="ko-KR" altLang="en-US" sz="900"/>
          </a:p>
        </p:txBody>
      </p:sp>
      <p:cxnSp>
        <p:nvCxnSpPr>
          <p:cNvPr id="38" name="직선 화살표 연결선 37"/>
          <p:cNvCxnSpPr/>
          <p:nvPr/>
        </p:nvCxnSpPr>
        <p:spPr>
          <a:xfrm>
            <a:off x="1979712" y="2420888"/>
            <a:ext cx="3024336" cy="2808312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/>
          <p:cNvCxnSpPr/>
          <p:nvPr/>
        </p:nvCxnSpPr>
        <p:spPr>
          <a:xfrm>
            <a:off x="1979712" y="2636912"/>
            <a:ext cx="2088232" cy="1296144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>
            <a:off x="3860885" y="4367136"/>
            <a:ext cx="3024336" cy="0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화살표 연결선 40"/>
          <p:cNvCxnSpPr/>
          <p:nvPr/>
        </p:nvCxnSpPr>
        <p:spPr>
          <a:xfrm>
            <a:off x="3851920" y="4781254"/>
            <a:ext cx="1152128" cy="0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화살표 연결선 41"/>
          <p:cNvCxnSpPr/>
          <p:nvPr/>
        </p:nvCxnSpPr>
        <p:spPr>
          <a:xfrm>
            <a:off x="4760549" y="5895490"/>
            <a:ext cx="1152128" cy="0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화살표 연결선 42"/>
          <p:cNvCxnSpPr/>
          <p:nvPr/>
        </p:nvCxnSpPr>
        <p:spPr>
          <a:xfrm flipV="1">
            <a:off x="4788024" y="3701134"/>
            <a:ext cx="216024" cy="278976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화살표 연결선 43"/>
          <p:cNvCxnSpPr/>
          <p:nvPr/>
        </p:nvCxnSpPr>
        <p:spPr>
          <a:xfrm>
            <a:off x="5746394" y="5534579"/>
            <a:ext cx="1201870" cy="0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화살표 연결선 44"/>
          <p:cNvCxnSpPr/>
          <p:nvPr/>
        </p:nvCxnSpPr>
        <p:spPr>
          <a:xfrm>
            <a:off x="5746394" y="5717358"/>
            <a:ext cx="2137974" cy="0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화살표 연결선 45"/>
          <p:cNvCxnSpPr/>
          <p:nvPr/>
        </p:nvCxnSpPr>
        <p:spPr>
          <a:xfrm>
            <a:off x="5747009" y="3881010"/>
            <a:ext cx="292334" cy="0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5099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dirty="0" smtClean="0"/>
              <a:t>2017-08-14</a:t>
            </a:r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dirty="0" smtClean="0"/>
              <a:t>정보통신공학과 </a:t>
            </a:r>
            <a:r>
              <a:rPr lang="en-US" altLang="ko-KR" dirty="0" smtClean="0"/>
              <a:t>4</a:t>
            </a:r>
            <a:r>
              <a:rPr lang="ko-KR" altLang="en-US" dirty="0" smtClean="0"/>
              <a:t>학년 수강신청 안내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3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5875" y="288489"/>
            <a:ext cx="5942857" cy="582857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1520" y="479325"/>
            <a:ext cx="279435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mtClean="0"/>
              <a:t>졸업인증 점수</a:t>
            </a:r>
            <a:endParaRPr lang="en-US" altLang="ko-KR" smtClean="0"/>
          </a:p>
          <a:p>
            <a:endParaRPr lang="en-US" altLang="ko-KR" sz="1200" smtClean="0"/>
          </a:p>
          <a:p>
            <a:r>
              <a:rPr lang="en-US" altLang="ko-KR" sz="1200"/>
              <a:t>[</a:t>
            </a:r>
            <a:r>
              <a:rPr lang="ko-KR" altLang="en-US" sz="1200" smtClean="0"/>
              <a:t>졸업생사정및졸업인증 세부운영지침</a:t>
            </a:r>
            <a:r>
              <a:rPr lang="en-US" altLang="ko-KR" sz="1200" smtClean="0"/>
              <a:t>]</a:t>
            </a:r>
            <a:endParaRPr lang="ko-KR" altLang="en-US" sz="1200"/>
          </a:p>
        </p:txBody>
      </p:sp>
    </p:spTree>
    <p:extLst>
      <p:ext uri="{BB962C8B-B14F-4D97-AF65-F5344CB8AC3E}">
        <p14:creationId xmlns:p14="http://schemas.microsoft.com/office/powerpoint/2010/main" val="845199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dirty="0" smtClean="0"/>
              <a:t>2017-08-14</a:t>
            </a:r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dirty="0" smtClean="0"/>
              <a:t>정보통신공학과 </a:t>
            </a:r>
            <a:r>
              <a:rPr lang="en-US" altLang="ko-KR" dirty="0" smtClean="0"/>
              <a:t>4</a:t>
            </a:r>
            <a:r>
              <a:rPr lang="ko-KR" altLang="en-US" dirty="0" smtClean="0"/>
              <a:t>학년 수강신청 안내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4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268034"/>
            <a:ext cx="5923809" cy="597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326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966</TotalTime>
  <Words>477</Words>
  <Application>Microsoft Office PowerPoint</Application>
  <PresentationFormat>화면 슬라이드 쇼(4:3)</PresentationFormat>
  <Paragraphs>104</Paragraphs>
  <Slides>4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10" baseType="lpstr">
      <vt:lpstr>굴림</vt:lpstr>
      <vt:lpstr>돋움</vt:lpstr>
      <vt:lpstr>맑은 고딕</vt:lpstr>
      <vt:lpstr>Arial</vt:lpstr>
      <vt:lpstr>Wingdings</vt:lpstr>
      <vt:lpstr>Office 테마</vt:lpstr>
      <vt:lpstr>정보통신공학과 4학년 2학기 수강신청 유의사항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정보통신공학과 공학인증 설명회</dc:title>
  <dc:creator>hp</dc:creator>
  <cp:lastModifiedBy>hannam</cp:lastModifiedBy>
  <cp:revision>112</cp:revision>
  <dcterms:created xsi:type="dcterms:W3CDTF">2016-03-24T14:28:34Z</dcterms:created>
  <dcterms:modified xsi:type="dcterms:W3CDTF">2017-08-14T00:42:32Z</dcterms:modified>
</cp:coreProperties>
</file>