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81" r:id="rId2"/>
    <p:sldId id="258" r:id="rId3"/>
    <p:sldId id="282" r:id="rId4"/>
    <p:sldId id="283" r:id="rId5"/>
    <p:sldId id="284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02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1C69E-B08F-4911-9F61-7121C283C2F5}" type="datetimeFigureOut">
              <a:rPr lang="ko-KR" altLang="en-US" smtClean="0"/>
              <a:t>2017-02-14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0DEED-0BCE-4561-B2AA-E52A14382E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036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0DEED-0BCE-4561-B2AA-E52A14382EB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401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0DEED-0BCE-4561-B2AA-E52A14382EB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648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582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4064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462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79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30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233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596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7288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2320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211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2485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15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9552" y="1412776"/>
            <a:ext cx="8208912" cy="473975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342900" lvl="0" indent="-342900" algn="just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맑은 고딕" pitchFamily="50" charset="-127"/>
              </a:rPr>
              <a:t>매우 중요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맑은 고딕" pitchFamily="50" charset="-127"/>
              </a:rPr>
              <a:t>!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자신의 점수를 확인 후 실수 없이 수강신청 할 것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맑은 고딕" pitchFamily="50" charset="-127"/>
            </a:endParaRP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졸업 자격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solidFill>
                  <a:srgbClr val="000000"/>
                </a:solidFill>
                <a:ea typeface="맑은 고딕" pitchFamily="50" charset="-127"/>
              </a:rPr>
              <a:t>교필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/</a:t>
            </a:r>
            <a:r>
              <a:rPr lang="ko-KR" altLang="en-US" sz="1200" dirty="0" err="1" smtClean="0">
                <a:solidFill>
                  <a:srgbClr val="000000"/>
                </a:solidFill>
                <a:ea typeface="맑은 고딕" pitchFamily="50" charset="-127"/>
              </a:rPr>
              <a:t>전필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전공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60, 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평점 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2, 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봉사 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72, 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졸업인증 점수 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1000</a:t>
            </a: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공학인증 자격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공학설계입문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/</a:t>
            </a:r>
            <a:r>
              <a:rPr lang="ko-KR" altLang="en-US" sz="1200" dirty="0" err="1" smtClean="0">
                <a:solidFill>
                  <a:srgbClr val="000000"/>
                </a:solidFill>
                <a:ea typeface="맑은 고딕" pitchFamily="50" charset="-127"/>
              </a:rPr>
              <a:t>졸프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, MSC 30, </a:t>
            </a:r>
            <a:r>
              <a:rPr lang="ko-KR" altLang="en-US" sz="1200" dirty="0" err="1" smtClean="0">
                <a:solidFill>
                  <a:srgbClr val="000000"/>
                </a:solidFill>
                <a:ea typeface="맑은 고딕" pitchFamily="50" charset="-127"/>
              </a:rPr>
              <a:t>선후수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 준수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설계 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9</a:t>
            </a:r>
          </a:p>
          <a:p>
            <a:pPr lvl="1" algn="just">
              <a:spcAft>
                <a:spcPts val="1200"/>
              </a:spcAft>
            </a:pP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       (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주의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lang="ko-KR" altLang="en-US" sz="1200" b="1" u="sng" dirty="0" smtClean="0">
                <a:solidFill>
                  <a:srgbClr val="000000"/>
                </a:solidFill>
                <a:ea typeface="맑은 고딕" pitchFamily="50" charset="-127"/>
              </a:rPr>
              <a:t>생명과학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 재수강 신청은 학과사무실에 속히 알려서 별도 조치 받을 것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ea typeface="맑은 고딕" pitchFamily="50" charset="-127"/>
            </a:endParaRP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en-US" altLang="ko-KR" sz="1400" dirty="0" smtClean="0">
              <a:solidFill>
                <a:srgbClr val="000000"/>
              </a:solidFill>
              <a:ea typeface="맑은 고딕" pitchFamily="50" charset="-127"/>
            </a:endParaRPr>
          </a:p>
          <a:p>
            <a:pPr marL="342900" lvl="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반드시 </a:t>
            </a:r>
            <a:r>
              <a:rPr lang="ko-KR" altLang="en-US" sz="1600" b="1" dirty="0" smtClean="0">
                <a:solidFill>
                  <a:srgbClr val="FF0000"/>
                </a:solidFill>
                <a:ea typeface="맑은 고딕" pitchFamily="50" charset="-127"/>
              </a:rPr>
              <a:t>둘 중 하나를 제출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할 것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: 3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월 </a:t>
            </a:r>
            <a:r>
              <a:rPr lang="en-US" altLang="ko-KR" sz="1600" dirty="0">
                <a:solidFill>
                  <a:srgbClr val="000000"/>
                </a:solidFill>
                <a:ea typeface="맑은 고딕" pitchFamily="50" charset="-127"/>
              </a:rPr>
              <a:t>6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일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ea typeface="맑은 고딕" pitchFamily="50" charset="-127"/>
              </a:rPr>
              <a:t>월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까지</a:t>
            </a:r>
            <a:endParaRPr lang="en-US" altLang="ko-KR" sz="1600" dirty="0" smtClean="0">
              <a:solidFill>
                <a:srgbClr val="000000"/>
              </a:solidFill>
              <a:ea typeface="맑은 고딕" pitchFamily="50" charset="-127"/>
            </a:endParaRP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공학교육인증 프로그램 </a:t>
            </a:r>
            <a:r>
              <a:rPr lang="ko-KR" altLang="en-US" sz="1400" b="1" dirty="0" smtClean="0">
                <a:solidFill>
                  <a:srgbClr val="0070C0"/>
                </a:solidFill>
                <a:ea typeface="맑은 고딕" pitchFamily="50" charset="-127"/>
              </a:rPr>
              <a:t>참여 확인서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상담 불필요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공학교육인증 프로그램 </a:t>
            </a:r>
            <a:r>
              <a:rPr lang="ko-KR" altLang="en-US" sz="1400" b="1" dirty="0" smtClean="0">
                <a:solidFill>
                  <a:srgbClr val="0070C0"/>
                </a:solidFill>
                <a:ea typeface="맑은 고딕" pitchFamily="50" charset="-127"/>
              </a:rPr>
              <a:t>이수 </a:t>
            </a:r>
            <a:r>
              <a:rPr lang="ko-KR" altLang="en-US" sz="1400" b="1" dirty="0" err="1" smtClean="0">
                <a:solidFill>
                  <a:srgbClr val="0070C0"/>
                </a:solidFill>
                <a:ea typeface="맑은 고딕" pitchFamily="50" charset="-127"/>
              </a:rPr>
              <a:t>포기원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지도교수 혹은 학과장 상담 요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marL="342900" lvl="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ko-KR" sz="1400" dirty="0" smtClean="0">
              <a:solidFill>
                <a:srgbClr val="000000"/>
              </a:solidFill>
              <a:ea typeface="맑은 고딕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>
                <a:solidFill>
                  <a:srgbClr val="FF0000"/>
                </a:solidFill>
              </a:rPr>
              <a:t>학칙시행세칙 제</a:t>
            </a:r>
            <a:r>
              <a:rPr lang="en-US" altLang="ko-KR" sz="1400">
                <a:solidFill>
                  <a:srgbClr val="FF0000"/>
                </a:solidFill>
              </a:rPr>
              <a:t>12</a:t>
            </a:r>
            <a:r>
              <a:rPr lang="ko-KR" altLang="en-US" sz="1400">
                <a:solidFill>
                  <a:srgbClr val="FF0000"/>
                </a:solidFill>
              </a:rPr>
              <a:t>조</a:t>
            </a:r>
            <a:r>
              <a:rPr lang="en-US" altLang="ko-KR" sz="1400">
                <a:solidFill>
                  <a:srgbClr val="FF0000"/>
                </a:solidFill>
              </a:rPr>
              <a:t>(</a:t>
            </a:r>
            <a:r>
              <a:rPr lang="ko-KR" altLang="en-US" sz="1400">
                <a:solidFill>
                  <a:srgbClr val="FF0000"/>
                </a:solidFill>
              </a:rPr>
              <a:t>이수원칙</a:t>
            </a:r>
            <a:r>
              <a:rPr lang="en-US" altLang="ko-KR" sz="1400">
                <a:solidFill>
                  <a:srgbClr val="FF0000"/>
                </a:solidFill>
              </a:rPr>
              <a:t>) (3)</a:t>
            </a:r>
            <a:r>
              <a:rPr lang="ko-KR" altLang="en-US" sz="1400">
                <a:solidFill>
                  <a:srgbClr val="FF0000"/>
                </a:solidFill>
              </a:rPr>
              <a:t>교양필수와 역량기초과목은 입학년도의 교육과정에 따라 이수하여야 하며</a:t>
            </a:r>
            <a:r>
              <a:rPr lang="en-US" altLang="ko-KR" sz="1400">
                <a:solidFill>
                  <a:srgbClr val="FF0000"/>
                </a:solidFill>
              </a:rPr>
              <a:t>, </a:t>
            </a:r>
            <a:r>
              <a:rPr lang="ko-KR" altLang="en-US" sz="1400">
                <a:solidFill>
                  <a:srgbClr val="FF0000"/>
                </a:solidFill>
              </a:rPr>
              <a:t>이수하지 못한 교과목이 교육과정의 변경으로 폐지되었을 경우에는 해당과목의 이수를 면제한다</a:t>
            </a:r>
            <a:r>
              <a:rPr lang="en-US" altLang="ko-KR" sz="1400">
                <a:solidFill>
                  <a:srgbClr val="FF000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>
                <a:solidFill>
                  <a:srgbClr val="FF0000"/>
                </a:solidFill>
              </a:rPr>
              <a:t>학생의 입학년도 교양교육과정에 따르되</a:t>
            </a:r>
            <a:r>
              <a:rPr lang="en-US" altLang="ko-KR" sz="1400">
                <a:solidFill>
                  <a:srgbClr val="FF0000"/>
                </a:solidFill>
              </a:rPr>
              <a:t>, </a:t>
            </a:r>
            <a:r>
              <a:rPr lang="ko-KR" altLang="en-US" sz="1400">
                <a:solidFill>
                  <a:srgbClr val="FF0000"/>
                </a:solidFill>
              </a:rPr>
              <a:t>구 교과목이 개설되지 않으면 이수하지 않아도 됨 </a:t>
            </a:r>
            <a:endParaRPr lang="en-US" altLang="ko-KR" sz="1400">
              <a:solidFill>
                <a:srgbClr val="FF0000"/>
              </a:solidFill>
            </a:endParaRPr>
          </a:p>
          <a:p>
            <a:pPr marL="342900" lvl="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ko-KR" altLang="en-US" sz="1400" smtClean="0">
                <a:solidFill>
                  <a:srgbClr val="000000"/>
                </a:solidFill>
                <a:ea typeface="맑은 고딕" pitchFamily="50" charset="-127"/>
              </a:rPr>
              <a:t>공학인증 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관련 문의 및 상담은 학과사무실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(T.8547)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 혹은 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PD 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교수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백제인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, T.7568)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에게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.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 언제나 가능함</a:t>
            </a:r>
            <a:endParaRPr lang="en-US" altLang="ko-KR" sz="1600" dirty="0" smtClean="0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ko-KR" altLang="en-US" sz="3200" dirty="0" smtClean="0"/>
              <a:t>정보통신공학과 </a:t>
            </a:r>
            <a:r>
              <a:rPr lang="en-US" altLang="ko-KR" sz="3200" dirty="0"/>
              <a:t>4</a:t>
            </a:r>
            <a:r>
              <a:rPr lang="ko-KR" altLang="en-US" sz="3200" dirty="0" smtClean="0"/>
              <a:t>학년 </a:t>
            </a:r>
            <a:r>
              <a:rPr lang="en-US" altLang="ko-KR" sz="3200" dirty="0" smtClean="0"/>
              <a:t>1</a:t>
            </a:r>
            <a:r>
              <a:rPr lang="ko-KR" altLang="en-US" sz="3200" dirty="0" smtClean="0"/>
              <a:t>학기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ko-KR" altLang="en-US" sz="3200" dirty="0" smtClean="0"/>
              <a:t>수강신청 유의사항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8400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2</a:t>
            </a:fld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310287"/>
              </p:ext>
            </p:extLst>
          </p:nvPr>
        </p:nvGraphicFramePr>
        <p:xfrm>
          <a:off x="395536" y="332656"/>
          <a:ext cx="8352928" cy="58397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6944"/>
                <a:gridCol w="956998"/>
                <a:gridCol w="956998"/>
                <a:gridCol w="956998"/>
                <a:gridCol w="956998"/>
                <a:gridCol w="956998"/>
                <a:gridCol w="956998"/>
                <a:gridCol w="956998"/>
                <a:gridCol w="956998"/>
              </a:tblGrid>
              <a:tr h="17720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smtClean="0">
                          <a:effectLst/>
                          <a:latin typeface="+mn-lt"/>
                        </a:rPr>
                        <a:t>정통학과</a:t>
                      </a:r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1-1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1-2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2-1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2-2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3-1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3-2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4-1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4-2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426">
                <a:tc rowSpan="5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전문교양</a:t>
                      </a:r>
                      <a:endParaRPr lang="ko-KR" altLang="en-US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270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실용영어 </a:t>
                      </a:r>
                      <a:r>
                        <a:rPr 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I(220)</a:t>
                      </a:r>
                      <a:endParaRPr 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실용영어 </a:t>
                      </a:r>
                      <a:r>
                        <a:rPr 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II(220)</a:t>
                      </a:r>
                      <a:endParaRPr 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실용영어 </a:t>
                      </a:r>
                      <a:r>
                        <a:rPr lang="en-US" altLang="ko-KR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III</a:t>
                      </a:r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또는기타외국어</a:t>
                      </a:r>
                      <a:r>
                        <a:rPr lang="en-US" altLang="ko-KR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I(220)</a:t>
                      </a:r>
                      <a:endParaRPr lang="en-US" altLang="ko-KR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실용영어 </a:t>
                      </a:r>
                      <a:r>
                        <a:rPr lang="en-US" altLang="ko-KR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IV</a:t>
                      </a:r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또는기타외국어</a:t>
                      </a:r>
                      <a:r>
                        <a:rPr lang="en-US" altLang="ko-KR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II(220)</a:t>
                      </a:r>
                      <a:endParaRPr lang="en-US" altLang="ko-KR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4957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정보화사회와윤리</a:t>
                      </a:r>
                      <a:r>
                        <a:rPr lang="en-US" altLang="ko-KR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(220)</a:t>
                      </a:r>
                      <a:endParaRPr lang="en-US" altLang="ko-KR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현대인과성서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4957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우리말</a:t>
                      </a:r>
                      <a:r>
                        <a:rPr lang="en-US" altLang="ko-KR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.</a:t>
                      </a:r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글의이해</a:t>
                      </a:r>
                      <a:r>
                        <a:rPr lang="en-US" altLang="ko-KR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(330)</a:t>
                      </a:r>
                      <a:endParaRPr lang="en-US" altLang="ko-KR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785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2014</a:t>
                      </a:r>
                      <a:r>
                        <a:rPr lang="ko-KR" altLang="en-US" sz="1000" b="0" i="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년</a:t>
                      </a:r>
                      <a:r>
                        <a:rPr lang="en-US" altLang="ko-KR" sz="1000" b="0" i="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: </a:t>
                      </a:r>
                      <a:r>
                        <a:rPr lang="ko-KR" altLang="en-US" sz="1000" b="0" i="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주제발표와보고서쓰기</a:t>
                      </a:r>
                      <a:r>
                        <a:rPr lang="en-US" altLang="ko-KR" sz="1000" b="0" i="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(2)/</a:t>
                      </a:r>
                      <a:r>
                        <a:rPr lang="ko-KR" altLang="en-US" sz="1000" b="0" i="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공학경제분석</a:t>
                      </a:r>
                      <a:r>
                        <a:rPr lang="en-US" altLang="ko-KR" sz="1000" b="0" i="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(3)/</a:t>
                      </a:r>
                      <a:r>
                        <a:rPr lang="ko-KR" altLang="en-US" sz="1000" b="0" i="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기술과경제</a:t>
                      </a:r>
                      <a:r>
                        <a:rPr lang="en-US" altLang="ko-KR" sz="1000" b="0" i="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(3)/</a:t>
                      </a:r>
                      <a:r>
                        <a:rPr lang="ko-KR" altLang="en-US" sz="1000" b="0" i="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생활법률</a:t>
                      </a:r>
                      <a:r>
                        <a:rPr lang="en-US" altLang="ko-KR" sz="1000" b="0" i="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(3) </a:t>
                      </a:r>
                      <a:r>
                        <a:rPr lang="ko-KR" altLang="en-US" sz="1000" b="0" i="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중에서 </a:t>
                      </a:r>
                      <a:r>
                        <a:rPr lang="en-US" altLang="ko-KR" sz="1000" b="0" i="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8</a:t>
                      </a:r>
                      <a:r>
                        <a:rPr lang="ko-KR" altLang="en-US" sz="1000" b="0" i="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학점 이상 이수</a:t>
                      </a:r>
                      <a:endParaRPr lang="en-US" altLang="ko-KR" sz="1000" b="0" i="0" u="none" strike="sngStrike" baseline="0" smtClean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  <a:p>
                      <a:pPr algn="ctr" fontAlgn="ctr"/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2013</a:t>
                      </a:r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년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: 7</a:t>
                      </a:r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개 영역 중 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9</a:t>
                      </a:r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학점 이상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</a:t>
                      </a:r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과목 및 영역은 기초교과목발전위원회에서 지정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)</a:t>
                      </a:r>
                      <a:endParaRPr lang="en-US" altLang="ko-KR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3599">
                <a:tc rowSpan="4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수학</a:t>
                      </a:r>
                      <a:endParaRPr lang="ko-KR" altLang="en-US" sz="1000" b="1" i="0" u="none" strike="noStrike">
                        <a:effectLst/>
                        <a:latin typeface="돋움"/>
                      </a:endParaRPr>
                    </a:p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과학</a:t>
                      </a:r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전산학</a:t>
                      </a:r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대학수학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선형대수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응용수학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확률및통계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523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이산수학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4957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일반물리학및실험</a:t>
                      </a:r>
                      <a:r>
                        <a:rPr lang="en-US" altLang="ko-KR" sz="1000" u="none" strike="noStrike">
                          <a:effectLst/>
                        </a:rPr>
                        <a:t>I(322)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일반물리학및실험</a:t>
                      </a:r>
                      <a:r>
                        <a:rPr lang="en-US" altLang="ko-KR" sz="1000" u="none" strike="noStrike">
                          <a:effectLst/>
                        </a:rPr>
                        <a:t>II(322)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4957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생명과학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프로그래밍이해</a:t>
                      </a:r>
                      <a:r>
                        <a:rPr lang="en-US" altLang="ko-KR" sz="1000" u="none" strike="noStrike">
                          <a:effectLst/>
                        </a:rPr>
                        <a:t>(313)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프로그래밍및실습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4957">
                <a:tc rowSpan="7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전공</a:t>
                      </a:r>
                      <a:endParaRPr lang="ko-KR" altLang="en-US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디지털논리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컴퓨터구조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마이크로프로세서및실험</a:t>
                      </a:r>
                      <a:r>
                        <a:rPr lang="en-US" altLang="ko-KR" sz="1000" u="none" strike="noStrike">
                          <a:effectLst/>
                        </a:rPr>
                        <a:t>(322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임베디드</a:t>
                      </a:r>
                      <a:r>
                        <a:rPr lang="en-US" altLang="ko-KR" sz="1000" u="none" strike="noStrike">
                          <a:effectLst/>
                        </a:rPr>
                        <a:t>OS</a:t>
                      </a:r>
                      <a:r>
                        <a:rPr lang="ko-KR" altLang="en-US" sz="1000" u="none" strike="noStrike">
                          <a:effectLst/>
                        </a:rPr>
                        <a:t>프로그래밍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디지털시스템및설계</a:t>
                      </a:r>
                      <a:r>
                        <a:rPr lang="en-US" altLang="ko-KR" sz="1000" u="none" strike="noStrike">
                          <a:effectLst/>
                        </a:rPr>
                        <a:t>(322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임베디드시스템설계</a:t>
                      </a:r>
                      <a:r>
                        <a:rPr lang="en-US" altLang="ko-KR" sz="1000" u="none" strike="noStrike">
                          <a:effectLst/>
                        </a:rPr>
                        <a:t>(330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임베디드응용시스템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270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자료구조론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객체지향프로그래밍및실습</a:t>
                      </a:r>
                      <a:r>
                        <a:rPr lang="en-US" altLang="ko-KR" sz="1000" u="none" strike="noStrike">
                          <a:effectLst/>
                        </a:rPr>
                        <a:t>(322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</a:rPr>
                        <a:t>DB</a:t>
                      </a:r>
                      <a:r>
                        <a:rPr lang="ko-KR" altLang="en-US" sz="1000" u="none" strike="noStrike">
                          <a:effectLst/>
                        </a:rPr>
                        <a:t>프로그래밍</a:t>
                      </a:r>
                      <a:br>
                        <a:rPr lang="ko-KR" altLang="en-US" sz="1000" u="none" strike="noStrike">
                          <a:effectLst/>
                        </a:rPr>
                      </a:br>
                      <a:r>
                        <a:rPr lang="ko-KR" altLang="en-US" sz="1000" u="none" strike="noStrike">
                          <a:effectLst/>
                        </a:rPr>
                        <a:t>및실습</a:t>
                      </a:r>
                      <a:r>
                        <a:rPr lang="en-US" altLang="ko-KR" sz="1000" u="none" strike="noStrike">
                          <a:effectLst/>
                        </a:rPr>
                        <a:t>(322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웹기반소프트웨어설계</a:t>
                      </a:r>
                      <a:r>
                        <a:rPr lang="en-US" altLang="ko-KR" sz="1000" u="none" strike="noStrike">
                          <a:effectLst/>
                        </a:rPr>
                        <a:t>(322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4957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공학설계입문</a:t>
                      </a:r>
                      <a:r>
                        <a:rPr lang="en-US" altLang="ko-KR" sz="1000" u="none" strike="noStrike">
                          <a:effectLst/>
                        </a:rPr>
                        <a:t>(330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공학소프트웨어및실습</a:t>
                      </a:r>
                      <a:r>
                        <a:rPr lang="en-US" altLang="ko-KR" sz="1000" u="none" strike="noStrike">
                          <a:effectLst/>
                        </a:rPr>
                        <a:t>(322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디지털영상처리및설계</a:t>
                      </a:r>
                      <a:r>
                        <a:rPr lang="en-US" altLang="ko-KR" sz="1000" u="none" strike="noStrike">
                          <a:effectLst/>
                        </a:rPr>
                        <a:t>(</a:t>
                      </a:r>
                      <a:r>
                        <a:rPr lang="en-US" altLang="ko-KR" sz="1000" u="none" strike="noStrike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디지털신호처리및설계</a:t>
                      </a:r>
                      <a:r>
                        <a:rPr lang="en-US" altLang="ko-KR" sz="1000" u="none" strike="noStrike">
                          <a:effectLst/>
                        </a:rPr>
                        <a:t>(322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졸업프로젝트</a:t>
                      </a:r>
                      <a:r>
                        <a:rPr lang="en-US" altLang="ko-KR" sz="1000" u="none" strike="noStrike">
                          <a:effectLst/>
                        </a:rPr>
                        <a:t>(330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졸업프로젝트</a:t>
                      </a:r>
                      <a:r>
                        <a:rPr lang="en-US" altLang="ko-KR" sz="1000" u="none" strike="noStrike">
                          <a:effectLst/>
                        </a:rPr>
                        <a:t>(</a:t>
                      </a:r>
                      <a:r>
                        <a:rPr lang="en-US" altLang="ko-KR" sz="1000" u="none" strike="noStrike" smtClean="0">
                          <a:effectLst/>
                        </a:rPr>
                        <a:t>330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270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회로이론및실험</a:t>
                      </a:r>
                      <a:r>
                        <a:rPr lang="en-US" altLang="ko-KR" sz="1000" u="none" strike="noStrike">
                          <a:effectLst/>
                        </a:rPr>
                        <a:t>(314)</a:t>
                      </a:r>
                      <a:endParaRPr lang="en-US" altLang="ko-KR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아날로그디지털회로및실험</a:t>
                      </a:r>
                      <a:r>
                        <a:rPr lang="en-US" altLang="ko-KR" sz="1000" u="none" strike="noStrike">
                          <a:effectLst/>
                        </a:rPr>
                        <a:t>(</a:t>
                      </a:r>
                      <a:r>
                        <a:rPr lang="en-US" altLang="ko-KR" sz="1000" u="none" strike="noStrike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전자회로및실험</a:t>
                      </a:r>
                      <a:r>
                        <a:rPr lang="en-US" altLang="ko-KR" sz="1000" u="none" strike="noStrike">
                          <a:effectLst/>
                        </a:rPr>
                        <a:t>(</a:t>
                      </a:r>
                      <a:r>
                        <a:rPr lang="en-US" altLang="ko-KR" sz="1000" u="none" strike="noStrike" smtClean="0">
                          <a:effectLst/>
                        </a:rPr>
                        <a:t>314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센서회로및설계</a:t>
                      </a:r>
                      <a:r>
                        <a:rPr lang="en-US" altLang="ko-KR" sz="1000" u="none" strike="noStrike">
                          <a:effectLst/>
                        </a:rPr>
                        <a:t>(</a:t>
                      </a:r>
                      <a:r>
                        <a:rPr lang="en-US" altLang="ko-KR" sz="1000" u="none" strike="noStrike" smtClean="0">
                          <a:effectLst/>
                        </a:rPr>
                        <a:t>314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통신</a:t>
                      </a:r>
                      <a:r>
                        <a:rPr lang="en-US" sz="1000" u="none" strike="noStrike">
                          <a:effectLst/>
                        </a:rPr>
                        <a:t>VLSI(330</a:t>
                      </a:r>
                      <a:r>
                        <a:rPr lang="en-US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sz="1000" u="none" strike="noStrike">
                          <a:effectLst/>
                        </a:rPr>
                        <a:t>)</a:t>
                      </a:r>
                      <a:endParaRPr 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59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전기자기학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전파공학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현장실습</a:t>
                      </a:r>
                      <a:r>
                        <a:rPr lang="en-US" altLang="ko-KR" sz="1000" u="none" strike="noStrike">
                          <a:effectLst/>
                        </a:rPr>
                        <a:t>(312)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4957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통신이론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디지털통신및실습</a:t>
                      </a:r>
                      <a:r>
                        <a:rPr lang="en-US" altLang="ko-KR" sz="1000" u="none" strike="noStrike">
                          <a:effectLst/>
                        </a:rPr>
                        <a:t>(322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통신시스템및실험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이동통신시스템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4957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데이터통신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통신망공학</a:t>
                      </a:r>
                      <a:r>
                        <a:rPr lang="en-US" altLang="ko-KR" sz="1000" u="none" strike="noStrike">
                          <a:effectLst/>
                        </a:rPr>
                        <a:t>(</a:t>
                      </a:r>
                      <a:r>
                        <a:rPr lang="en-US" altLang="ko-KR" sz="1000" u="none" strike="noStrike" smtClean="0">
                          <a:effectLst/>
                        </a:rPr>
                        <a:t>330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인터넷통신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센서네트워크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07354" y="5429035"/>
            <a:ext cx="132921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900" smtClean="0"/>
              <a:t>채색</a:t>
            </a:r>
            <a:r>
              <a:rPr lang="en-US" altLang="ko-KR" sz="900" smtClean="0"/>
              <a:t>(</a:t>
            </a:r>
            <a:r>
              <a:rPr lang="ko-KR" altLang="en-US" sz="900" smtClean="0"/>
              <a:t>노랑</a:t>
            </a:r>
            <a:r>
              <a:rPr lang="en-US" altLang="ko-KR" sz="900" smtClean="0"/>
              <a:t>) : </a:t>
            </a:r>
            <a:r>
              <a:rPr lang="ko-KR" altLang="en-US" sz="900" smtClean="0"/>
              <a:t>필수과목</a:t>
            </a:r>
            <a:endParaRPr lang="en-US" altLang="ko-KR" sz="900" smtClean="0"/>
          </a:p>
          <a:p>
            <a:r>
              <a:rPr lang="ko-KR" altLang="en-US" sz="900" smtClean="0"/>
              <a:t>채색</a:t>
            </a:r>
            <a:r>
              <a:rPr lang="en-US" altLang="ko-KR" sz="900" smtClean="0"/>
              <a:t>(</a:t>
            </a:r>
            <a:r>
              <a:rPr lang="ko-KR" altLang="en-US" sz="900" smtClean="0"/>
              <a:t>주황</a:t>
            </a:r>
            <a:r>
              <a:rPr lang="en-US" altLang="ko-KR" sz="900" smtClean="0"/>
              <a:t>) : </a:t>
            </a:r>
            <a:r>
              <a:rPr lang="ko-KR" altLang="en-US" sz="900" smtClean="0"/>
              <a:t>인증필수</a:t>
            </a:r>
            <a:endParaRPr lang="en-US" altLang="ko-KR" sz="900" smtClean="0"/>
          </a:p>
          <a:p>
            <a:r>
              <a:rPr lang="ko-KR" altLang="en-US" sz="900" smtClean="0"/>
              <a:t>적색숫자 </a:t>
            </a:r>
            <a:r>
              <a:rPr lang="en-US" altLang="ko-KR" sz="900" smtClean="0"/>
              <a:t>: </a:t>
            </a:r>
            <a:r>
              <a:rPr lang="ko-KR" altLang="en-US" sz="900" smtClean="0"/>
              <a:t>설계학점</a:t>
            </a:r>
            <a:endParaRPr lang="en-US" altLang="ko-KR" sz="900" smtClean="0"/>
          </a:p>
          <a:p>
            <a:r>
              <a:rPr lang="ko-KR" altLang="en-US" sz="900" smtClean="0"/>
              <a:t>적색직선</a:t>
            </a:r>
            <a:r>
              <a:rPr lang="en-US" altLang="ko-KR" sz="900"/>
              <a:t> </a:t>
            </a:r>
            <a:r>
              <a:rPr lang="en-US" altLang="ko-KR" sz="900" smtClean="0"/>
              <a:t>: </a:t>
            </a:r>
            <a:r>
              <a:rPr lang="ko-KR" altLang="en-US" sz="900" smtClean="0"/>
              <a:t>선후수체계</a:t>
            </a:r>
            <a:endParaRPr lang="en-US" altLang="ko-KR" sz="900" smtClean="0"/>
          </a:p>
        </p:txBody>
      </p:sp>
      <p:sp>
        <p:nvSpPr>
          <p:cNvPr id="37" name="TextBox 36"/>
          <p:cNvSpPr txBox="1"/>
          <p:nvPr/>
        </p:nvSpPr>
        <p:spPr>
          <a:xfrm>
            <a:off x="411455" y="5198203"/>
            <a:ext cx="671979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smtClean="0"/>
              <a:t>2011</a:t>
            </a:r>
            <a:r>
              <a:rPr lang="ko-KR" altLang="en-US" sz="900" smtClean="0"/>
              <a:t>년도</a:t>
            </a:r>
            <a:endParaRPr lang="ko-KR" altLang="en-US" sz="900"/>
          </a:p>
        </p:txBody>
      </p:sp>
      <p:cxnSp>
        <p:nvCxnSpPr>
          <p:cNvPr id="38" name="직선 화살표 연결선 37"/>
          <p:cNvCxnSpPr/>
          <p:nvPr/>
        </p:nvCxnSpPr>
        <p:spPr>
          <a:xfrm>
            <a:off x="1979712" y="2420888"/>
            <a:ext cx="3024336" cy="2808312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>
            <a:off x="1979712" y="2636912"/>
            <a:ext cx="2088232" cy="1296144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>
            <a:off x="3860885" y="4367136"/>
            <a:ext cx="3024336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>
            <a:off x="3851920" y="4781254"/>
            <a:ext cx="1152128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/>
          <p:nvPr/>
        </p:nvCxnSpPr>
        <p:spPr>
          <a:xfrm>
            <a:off x="4760549" y="5895490"/>
            <a:ext cx="1152128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/>
          <p:cNvCxnSpPr/>
          <p:nvPr/>
        </p:nvCxnSpPr>
        <p:spPr>
          <a:xfrm flipV="1">
            <a:off x="4788024" y="3701134"/>
            <a:ext cx="216024" cy="278976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/>
          <p:cNvCxnSpPr/>
          <p:nvPr/>
        </p:nvCxnSpPr>
        <p:spPr>
          <a:xfrm>
            <a:off x="5746394" y="5534579"/>
            <a:ext cx="1201870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/>
          <p:nvPr/>
        </p:nvCxnSpPr>
        <p:spPr>
          <a:xfrm>
            <a:off x="5746394" y="5717358"/>
            <a:ext cx="2137974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/>
          <p:cNvCxnSpPr/>
          <p:nvPr/>
        </p:nvCxnSpPr>
        <p:spPr>
          <a:xfrm>
            <a:off x="5747009" y="3881010"/>
            <a:ext cx="292334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09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875" y="288489"/>
            <a:ext cx="5942857" cy="58285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520" y="479325"/>
            <a:ext cx="27943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졸업인증 점수</a:t>
            </a:r>
            <a:endParaRPr lang="en-US" altLang="ko-KR" smtClean="0"/>
          </a:p>
          <a:p>
            <a:endParaRPr lang="en-US" altLang="ko-KR" sz="1200" smtClean="0"/>
          </a:p>
          <a:p>
            <a:r>
              <a:rPr lang="en-US" altLang="ko-KR" sz="1200"/>
              <a:t>[</a:t>
            </a:r>
            <a:r>
              <a:rPr lang="ko-KR" altLang="en-US" sz="1200" smtClean="0"/>
              <a:t>졸업생사정및졸업인증 세부운영지침</a:t>
            </a:r>
            <a:r>
              <a:rPr lang="en-US" altLang="ko-KR" sz="1200" smtClean="0"/>
              <a:t>]</a:t>
            </a:r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84519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4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268034"/>
            <a:ext cx="5923809" cy="59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2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51519" y="216372"/>
            <a:ext cx="3869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smtClean="0"/>
              <a:t>[</a:t>
            </a:r>
            <a:r>
              <a:rPr lang="ko-KR" altLang="en-US" sz="1600" smtClean="0"/>
              <a:t>프로그램이수신청및포기 세부운영지침</a:t>
            </a:r>
            <a:r>
              <a:rPr lang="en-US" altLang="ko-KR" sz="1600" smtClean="0"/>
              <a:t>]</a:t>
            </a:r>
            <a:endParaRPr lang="ko-KR" altLang="en-US" sz="16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92696"/>
            <a:ext cx="365760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52458"/>
            <a:ext cx="3614614" cy="53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03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959</TotalTime>
  <Words>519</Words>
  <Application>Microsoft Office PowerPoint</Application>
  <PresentationFormat>화면 슬라이드 쇼(4:3)</PresentationFormat>
  <Paragraphs>109</Paragraphs>
  <Slides>5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정보통신공학과 4학년 1학기 수강신청 유의사항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정보통신공학과 공학인증 설명회</dc:title>
  <dc:creator>hp</dc:creator>
  <cp:lastModifiedBy>User</cp:lastModifiedBy>
  <cp:revision>107</cp:revision>
  <dcterms:created xsi:type="dcterms:W3CDTF">2016-03-24T14:28:34Z</dcterms:created>
  <dcterms:modified xsi:type="dcterms:W3CDTF">2017-02-14T09:38:30Z</dcterms:modified>
</cp:coreProperties>
</file>