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sldIdLst>
    <p:sldId id="281" r:id="rId2"/>
    <p:sldId id="282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102" y="-3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F1C69E-B08F-4911-9F61-7121C283C2F5}" type="datetimeFigureOut">
              <a:rPr lang="ko-KR" altLang="en-US" smtClean="0"/>
              <a:t>2017-02-14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10DEED-0BCE-4561-B2AA-E52A14382EB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0036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0DEED-0BCE-4561-B2AA-E52A14382EB5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34011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0DEED-0BCE-4561-B2AA-E52A14382EB5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0686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3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5824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3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4064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3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1462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3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8796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3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7300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3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8233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3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5963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3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7288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3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2320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3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2119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3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2485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ko-KR" altLang="en-US" smtClean="0"/>
              <a:t>정보통신 트랙 </a:t>
            </a:r>
            <a:r>
              <a:rPr lang="en-US" altLang="ko-KR" smtClean="0"/>
              <a:t>3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3152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83568" y="1588935"/>
            <a:ext cx="7931224" cy="447814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342900" lvl="0" indent="-342900" algn="just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kumimoji="1" lang="ko-KR" altLang="en-US" sz="1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</a:rPr>
              <a:t>통신 트랙 학생은 졸업</a:t>
            </a:r>
            <a:r>
              <a:rPr kumimoji="1" lang="ko-KR" altLang="en-US" sz="1600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</a:rPr>
              <a:t> 때 </a:t>
            </a:r>
            <a:r>
              <a:rPr lang="en-US" altLang="ko-KR" sz="1600" b="1" smtClean="0">
                <a:solidFill>
                  <a:srgbClr val="FF0000"/>
                </a:solidFill>
                <a:ea typeface="맑은 고딕" pitchFamily="50" charset="-127"/>
              </a:rPr>
              <a:t>[</a:t>
            </a:r>
            <a:r>
              <a:rPr lang="ko-KR" altLang="en-US" sz="1600" b="1" smtClean="0">
                <a:solidFill>
                  <a:srgbClr val="FF0000"/>
                </a:solidFill>
                <a:ea typeface="맑은 고딕" pitchFamily="50" charset="-127"/>
              </a:rPr>
              <a:t>공학인증</a:t>
            </a:r>
            <a:r>
              <a:rPr lang="en-US" altLang="ko-KR" sz="1600" b="1" smtClean="0">
                <a:solidFill>
                  <a:srgbClr val="FF0000"/>
                </a:solidFill>
                <a:ea typeface="맑은 고딕" pitchFamily="50" charset="-127"/>
              </a:rPr>
              <a:t>]</a:t>
            </a:r>
            <a:r>
              <a:rPr kumimoji="1" lang="ko-KR" altLang="en-US" sz="1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</a:rPr>
              <a:t> 타이틀을 받을 수 있다</a:t>
            </a:r>
            <a:endParaRPr kumimoji="1" lang="en-US" altLang="ko-KR" sz="16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ea typeface="맑은 고딕" pitchFamily="50" charset="-127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ko-KR" sz="1600" b="1" smtClean="0">
                <a:solidFill>
                  <a:srgbClr val="FF0000"/>
                </a:solidFill>
                <a:ea typeface="맑은 고딕" pitchFamily="50" charset="-127"/>
              </a:rPr>
              <a:t>[</a:t>
            </a:r>
            <a:r>
              <a:rPr lang="ko-KR" altLang="en-US" sz="1600" b="1" dirty="0">
                <a:solidFill>
                  <a:srgbClr val="FF0000"/>
                </a:solidFill>
                <a:ea typeface="맑은 고딕" pitchFamily="50" charset="-127"/>
              </a:rPr>
              <a:t>공학인증</a:t>
            </a:r>
            <a:r>
              <a:rPr lang="en-US" altLang="ko-KR" sz="1600" b="1" dirty="0">
                <a:solidFill>
                  <a:srgbClr val="FF0000"/>
                </a:solidFill>
                <a:ea typeface="맑은 고딕" pitchFamily="50" charset="-127"/>
              </a:rPr>
              <a:t>] </a:t>
            </a:r>
            <a:r>
              <a:rPr lang="en-US" altLang="ko-KR" sz="1600" dirty="0" smtClean="0">
                <a:solidFill>
                  <a:srgbClr val="000000"/>
                </a:solidFill>
                <a:ea typeface="맑은 고딕" pitchFamily="50" charset="-127"/>
              </a:rPr>
              <a:t>3</a:t>
            </a:r>
            <a:r>
              <a:rPr lang="ko-KR" altLang="en-US" sz="1600" dirty="0" smtClean="0">
                <a:solidFill>
                  <a:srgbClr val="000000"/>
                </a:solidFill>
                <a:ea typeface="맑은 고딕" pitchFamily="50" charset="-127"/>
              </a:rPr>
              <a:t>학년 </a:t>
            </a:r>
            <a:r>
              <a:rPr lang="en-US" altLang="ko-KR" sz="1600" dirty="0" smtClean="0">
                <a:solidFill>
                  <a:srgbClr val="000000"/>
                </a:solidFill>
                <a:ea typeface="맑은 고딕" pitchFamily="50" charset="-127"/>
              </a:rPr>
              <a:t>1</a:t>
            </a:r>
            <a:r>
              <a:rPr lang="ko-KR" altLang="en-US" sz="1600" dirty="0" smtClean="0">
                <a:solidFill>
                  <a:srgbClr val="000000"/>
                </a:solidFill>
                <a:ea typeface="맑은 고딕" pitchFamily="50" charset="-127"/>
              </a:rPr>
              <a:t>학기 수강신청 필수과목 </a:t>
            </a:r>
            <a:r>
              <a:rPr lang="en-US" altLang="ko-KR" sz="1600" dirty="0" smtClean="0">
                <a:solidFill>
                  <a:srgbClr val="000000"/>
                </a:solidFill>
                <a:ea typeface="맑은 고딕" pitchFamily="50" charset="-127"/>
              </a:rPr>
              <a:t>(</a:t>
            </a:r>
            <a:r>
              <a:rPr lang="ko-KR" altLang="en-US" sz="1600" dirty="0" smtClean="0">
                <a:solidFill>
                  <a:srgbClr val="000000"/>
                </a:solidFill>
                <a:ea typeface="맑은 고딕" pitchFamily="50" charset="-127"/>
              </a:rPr>
              <a:t>채색한 교과목</a:t>
            </a:r>
            <a:r>
              <a:rPr lang="en-US" altLang="ko-KR" sz="1600" dirty="0" smtClean="0">
                <a:solidFill>
                  <a:srgbClr val="000000"/>
                </a:solidFill>
                <a:ea typeface="맑은 고딕" pitchFamily="50" charset="-127"/>
              </a:rPr>
              <a:t>)</a:t>
            </a:r>
          </a:p>
          <a:p>
            <a:pPr marL="800100" lvl="1" indent="-342900" algn="just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응용수학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 (</a:t>
            </a: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인증필수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)</a:t>
            </a:r>
          </a:p>
          <a:p>
            <a:pPr marL="800100" lvl="1" indent="-342900" algn="just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통신이론 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(</a:t>
            </a: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통신시스템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, </a:t>
            </a: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이동통신시스템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 </a:t>
            </a: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과목의 선수과목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)</a:t>
            </a:r>
          </a:p>
          <a:p>
            <a:pPr marL="800100" lvl="1" indent="-342900" algn="just">
              <a:spcAft>
                <a:spcPts val="1200"/>
              </a:spcAft>
              <a:buFont typeface="Wingdings" panose="05000000000000000000" pitchFamily="2" charset="2"/>
              <a:buChar char="ü"/>
            </a:pPr>
            <a:endParaRPr lang="en-US" altLang="ko-KR" sz="1400" dirty="0" smtClean="0">
              <a:solidFill>
                <a:srgbClr val="000000"/>
              </a:solidFill>
              <a:ea typeface="맑은 고딕" pitchFamily="50" charset="-127"/>
            </a:endParaRPr>
          </a:p>
          <a:p>
            <a:pPr marL="800100" lvl="1" indent="-342900" algn="just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대학수학 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II (</a:t>
            </a: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인증필수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) : </a:t>
            </a:r>
            <a:r>
              <a:rPr lang="ko-KR" altLang="en-US" sz="1400" dirty="0" err="1" smtClean="0">
                <a:solidFill>
                  <a:srgbClr val="000000"/>
                </a:solidFill>
                <a:ea typeface="맑은 고딕" pitchFamily="50" charset="-127"/>
              </a:rPr>
              <a:t>미이수자</a:t>
            </a: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 경우</a:t>
            </a:r>
            <a:endParaRPr lang="en-US" altLang="ko-KR" sz="1400" dirty="0" smtClean="0">
              <a:solidFill>
                <a:srgbClr val="000000"/>
              </a:solidFill>
              <a:ea typeface="맑은 고딕" pitchFamily="50" charset="-127"/>
            </a:endParaRPr>
          </a:p>
          <a:p>
            <a:pPr marL="800100" lvl="1" indent="-342900" algn="just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융합설계입문 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(</a:t>
            </a: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인증필수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) : </a:t>
            </a:r>
            <a:r>
              <a:rPr lang="ko-KR" altLang="en-US" sz="1400" dirty="0" err="1" smtClean="0">
                <a:solidFill>
                  <a:srgbClr val="000000"/>
                </a:solidFill>
                <a:ea typeface="맑은 고딕" pitchFamily="50" charset="-127"/>
              </a:rPr>
              <a:t>미이수자</a:t>
            </a: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 경우</a:t>
            </a:r>
            <a:endParaRPr lang="en-US" altLang="ko-KR" sz="1400" dirty="0" smtClean="0">
              <a:solidFill>
                <a:srgbClr val="000000"/>
              </a:solidFill>
              <a:ea typeface="맑은 고딕" pitchFamily="50" charset="-127"/>
            </a:endParaRPr>
          </a:p>
          <a:p>
            <a:pPr marL="800100" lvl="1" indent="-342900" algn="just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데이터구조 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(</a:t>
            </a:r>
            <a:r>
              <a:rPr lang="ko-KR" altLang="en-US" sz="1400" dirty="0" err="1" smtClean="0">
                <a:solidFill>
                  <a:srgbClr val="000000"/>
                </a:solidFill>
                <a:ea typeface="맑은 고딕" pitchFamily="50" charset="-127"/>
              </a:rPr>
              <a:t>임베디드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OS </a:t>
            </a: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과목의 선수과목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) : </a:t>
            </a:r>
            <a:r>
              <a:rPr lang="ko-KR" altLang="en-US" sz="1400" dirty="0" err="1" smtClean="0">
                <a:solidFill>
                  <a:srgbClr val="000000"/>
                </a:solidFill>
                <a:ea typeface="맑은 고딕" pitchFamily="50" charset="-127"/>
              </a:rPr>
              <a:t>미이수자</a:t>
            </a: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 경우</a:t>
            </a:r>
            <a:endParaRPr lang="en-US" altLang="ko-KR" sz="1400" dirty="0" smtClean="0">
              <a:solidFill>
                <a:srgbClr val="000000"/>
              </a:solidFill>
              <a:ea typeface="맑은 고딕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400" smtClean="0">
                <a:solidFill>
                  <a:srgbClr val="FF0000"/>
                </a:solidFill>
              </a:rPr>
              <a:t>학칙시행세칙 </a:t>
            </a:r>
            <a:r>
              <a:rPr lang="ko-KR" altLang="en-US" sz="1400">
                <a:solidFill>
                  <a:srgbClr val="FF0000"/>
                </a:solidFill>
              </a:rPr>
              <a:t>제</a:t>
            </a:r>
            <a:r>
              <a:rPr lang="en-US" altLang="ko-KR" sz="1400">
                <a:solidFill>
                  <a:srgbClr val="FF0000"/>
                </a:solidFill>
              </a:rPr>
              <a:t>12</a:t>
            </a:r>
            <a:r>
              <a:rPr lang="ko-KR" altLang="en-US" sz="1400">
                <a:solidFill>
                  <a:srgbClr val="FF0000"/>
                </a:solidFill>
              </a:rPr>
              <a:t>조</a:t>
            </a:r>
            <a:r>
              <a:rPr lang="en-US" altLang="ko-KR" sz="1400">
                <a:solidFill>
                  <a:srgbClr val="FF0000"/>
                </a:solidFill>
              </a:rPr>
              <a:t>(</a:t>
            </a:r>
            <a:r>
              <a:rPr lang="ko-KR" altLang="en-US" sz="1400">
                <a:solidFill>
                  <a:srgbClr val="FF0000"/>
                </a:solidFill>
              </a:rPr>
              <a:t>이수원칙</a:t>
            </a:r>
            <a:r>
              <a:rPr lang="en-US" altLang="ko-KR" sz="1400">
                <a:solidFill>
                  <a:srgbClr val="FF0000"/>
                </a:solidFill>
              </a:rPr>
              <a:t>) (3)</a:t>
            </a:r>
            <a:r>
              <a:rPr lang="ko-KR" altLang="en-US" sz="1400">
                <a:solidFill>
                  <a:srgbClr val="FF0000"/>
                </a:solidFill>
              </a:rPr>
              <a:t>교양필수와 역량기초과목은 입학년도의 교육과정에 따라 이수하여야 하며</a:t>
            </a:r>
            <a:r>
              <a:rPr lang="en-US" altLang="ko-KR" sz="1400">
                <a:solidFill>
                  <a:srgbClr val="FF0000"/>
                </a:solidFill>
              </a:rPr>
              <a:t>, </a:t>
            </a:r>
            <a:r>
              <a:rPr lang="ko-KR" altLang="en-US" sz="1400">
                <a:solidFill>
                  <a:srgbClr val="FF0000"/>
                </a:solidFill>
              </a:rPr>
              <a:t>이수하지 못한 교과목이 교육과정의 변경으로 폐지되었을 경우에는 해당과목의 이수를 면제한다</a:t>
            </a:r>
            <a:r>
              <a:rPr lang="en-US" altLang="ko-KR" sz="1400">
                <a:solidFill>
                  <a:srgbClr val="FF0000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400">
                <a:solidFill>
                  <a:srgbClr val="FF0000"/>
                </a:solidFill>
              </a:rPr>
              <a:t>학생의 입학년도 교양교육과정에 따르되</a:t>
            </a:r>
            <a:r>
              <a:rPr lang="en-US" altLang="ko-KR" sz="1400">
                <a:solidFill>
                  <a:srgbClr val="FF0000"/>
                </a:solidFill>
              </a:rPr>
              <a:t>, </a:t>
            </a:r>
            <a:r>
              <a:rPr lang="ko-KR" altLang="en-US" sz="1400">
                <a:solidFill>
                  <a:srgbClr val="FF0000"/>
                </a:solidFill>
              </a:rPr>
              <a:t>구 교과목이 개설되지 않으면 이수하지 않아도 </a:t>
            </a:r>
            <a:r>
              <a:rPr lang="ko-KR" altLang="en-US" sz="1400">
                <a:solidFill>
                  <a:srgbClr val="FF0000"/>
                </a:solidFill>
              </a:rPr>
              <a:t>됨 </a:t>
            </a:r>
            <a:endParaRPr lang="en-US" altLang="ko-KR" sz="1400" smtClean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400" smtClean="0">
                <a:solidFill>
                  <a:srgbClr val="000000"/>
                </a:solidFill>
                <a:ea typeface="맑은 고딕" pitchFamily="50" charset="-127"/>
              </a:rPr>
              <a:t>공학인증 </a:t>
            </a:r>
            <a:r>
              <a:rPr lang="ko-KR" altLang="en-US" sz="1400" dirty="0">
                <a:solidFill>
                  <a:srgbClr val="000000"/>
                </a:solidFill>
                <a:ea typeface="맑은 고딕" pitchFamily="50" charset="-127"/>
              </a:rPr>
              <a:t>관련 문의 및 상담은 학과사무실</a:t>
            </a:r>
            <a:r>
              <a:rPr lang="en-US" altLang="ko-KR" sz="1400" dirty="0">
                <a:solidFill>
                  <a:srgbClr val="000000"/>
                </a:solidFill>
                <a:ea typeface="맑은 고딕" pitchFamily="50" charset="-127"/>
              </a:rPr>
              <a:t>(T.8547)</a:t>
            </a:r>
            <a:r>
              <a:rPr lang="ko-KR" altLang="en-US" sz="1400" dirty="0">
                <a:solidFill>
                  <a:srgbClr val="000000"/>
                </a:solidFill>
                <a:ea typeface="맑은 고딕" pitchFamily="50" charset="-127"/>
              </a:rPr>
              <a:t> 혹은 </a:t>
            </a:r>
            <a:r>
              <a:rPr lang="en-US" altLang="ko-KR" sz="1400" dirty="0">
                <a:solidFill>
                  <a:srgbClr val="000000"/>
                </a:solidFill>
                <a:ea typeface="맑은 고딕" pitchFamily="50" charset="-127"/>
              </a:rPr>
              <a:t>PD </a:t>
            </a:r>
            <a:r>
              <a:rPr lang="ko-KR" altLang="en-US" sz="1400" dirty="0">
                <a:solidFill>
                  <a:srgbClr val="000000"/>
                </a:solidFill>
                <a:ea typeface="맑은 고딕" pitchFamily="50" charset="-127"/>
              </a:rPr>
              <a:t>교수</a:t>
            </a:r>
            <a:r>
              <a:rPr lang="en-US" altLang="ko-KR" sz="1400" dirty="0">
                <a:solidFill>
                  <a:srgbClr val="000000"/>
                </a:solidFill>
                <a:ea typeface="맑은 고딕" pitchFamily="50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ea typeface="맑은 고딕" pitchFamily="50" charset="-127"/>
              </a:rPr>
              <a:t>백제인</a:t>
            </a:r>
            <a:r>
              <a:rPr lang="en-US" altLang="ko-KR" sz="1400" dirty="0">
                <a:solidFill>
                  <a:srgbClr val="000000"/>
                </a:solidFill>
                <a:ea typeface="맑은 고딕" pitchFamily="50" charset="-127"/>
              </a:rPr>
              <a:t>, T.7568)</a:t>
            </a:r>
            <a:r>
              <a:rPr lang="ko-KR" altLang="en-US" sz="1400" dirty="0">
                <a:solidFill>
                  <a:srgbClr val="000000"/>
                </a:solidFill>
                <a:ea typeface="맑은 고딕" pitchFamily="50" charset="-127"/>
              </a:rPr>
              <a:t>에게</a:t>
            </a:r>
            <a:r>
              <a:rPr lang="en-US" altLang="ko-KR" sz="1400" dirty="0">
                <a:solidFill>
                  <a:srgbClr val="000000"/>
                </a:solidFill>
                <a:ea typeface="맑은 고딕" pitchFamily="50" charset="-127"/>
              </a:rPr>
              <a:t>.</a:t>
            </a:r>
            <a:r>
              <a:rPr lang="ko-KR" altLang="en-US" sz="1400" dirty="0">
                <a:solidFill>
                  <a:srgbClr val="000000"/>
                </a:solidFill>
                <a:ea typeface="맑은 고딕" pitchFamily="50" charset="-127"/>
              </a:rPr>
              <a:t> 언제나 가능함</a:t>
            </a:r>
            <a:endParaRPr lang="en-US" altLang="ko-KR" sz="1600" dirty="0">
              <a:solidFill>
                <a:srgbClr val="000000"/>
              </a:solidFill>
              <a:ea typeface="맑은 고딕" pitchFamily="50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3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1</a:t>
            </a:fld>
            <a:endParaRPr lang="ko-KR" altLang="en-US"/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solidFill>
            <a:srgbClr val="FFC000"/>
          </a:solidFill>
        </p:spPr>
        <p:txBody>
          <a:bodyPr>
            <a:noAutofit/>
          </a:bodyPr>
          <a:lstStyle/>
          <a:p>
            <a:r>
              <a:rPr lang="ko-KR" altLang="en-US" sz="3200" dirty="0" smtClean="0"/>
              <a:t>정보통신 트랙 </a:t>
            </a:r>
            <a:r>
              <a:rPr lang="en-US" altLang="ko-KR" sz="3200" dirty="0"/>
              <a:t>3</a:t>
            </a:r>
            <a:r>
              <a:rPr lang="ko-KR" altLang="en-US" sz="3200" dirty="0" smtClean="0"/>
              <a:t>학년 </a:t>
            </a:r>
            <a:r>
              <a:rPr lang="en-US" altLang="ko-KR" sz="3200" dirty="0" smtClean="0"/>
              <a:t>1</a:t>
            </a:r>
            <a:r>
              <a:rPr lang="ko-KR" altLang="en-US" sz="3200" dirty="0" smtClean="0"/>
              <a:t>학기</a:t>
            </a:r>
            <a:r>
              <a:rPr lang="en-US" altLang="ko-KR" sz="3200" dirty="0" smtClean="0"/>
              <a:t/>
            </a:r>
            <a:br>
              <a:rPr lang="en-US" altLang="ko-KR" sz="3200" dirty="0" smtClean="0"/>
            </a:br>
            <a:r>
              <a:rPr lang="ko-KR" altLang="en-US" sz="3200" dirty="0" smtClean="0"/>
              <a:t>수강신청 유의사항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684002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2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2</a:t>
            </a:fld>
            <a:endParaRPr lang="ko-KR" altLang="en-US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3028467"/>
              </p:ext>
            </p:extLst>
          </p:nvPr>
        </p:nvGraphicFramePr>
        <p:xfrm>
          <a:off x="323528" y="148071"/>
          <a:ext cx="8568955" cy="62177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52587"/>
                <a:gridCol w="989546"/>
                <a:gridCol w="989546"/>
                <a:gridCol w="989546"/>
                <a:gridCol w="989546"/>
                <a:gridCol w="989546"/>
                <a:gridCol w="989546"/>
                <a:gridCol w="989546"/>
                <a:gridCol w="989546"/>
              </a:tblGrid>
              <a:tr h="15575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컴통무정통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1-1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1-2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2-1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2-2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 dirty="0">
                          <a:effectLst/>
                        </a:rPr>
                        <a:t>3-1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3-2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4-1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4-2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7556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교필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채플</a:t>
                      </a:r>
                      <a:r>
                        <a:rPr lang="en-US" altLang="ko-KR" sz="1000" u="none" strike="noStrike" smtClean="0">
                          <a:effectLst/>
                        </a:rPr>
                        <a:t>(0)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채플</a:t>
                      </a:r>
                      <a:r>
                        <a:rPr lang="en-US" altLang="ko-KR" sz="1000" u="none" strike="noStrike" smtClean="0">
                          <a:effectLst/>
                        </a:rPr>
                        <a:t>(0)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채플</a:t>
                      </a:r>
                      <a:r>
                        <a:rPr lang="en-US" altLang="ko-KR" sz="1000" u="none" strike="noStrike" smtClean="0">
                          <a:effectLst/>
                        </a:rPr>
                        <a:t>(0)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채플</a:t>
                      </a:r>
                      <a:r>
                        <a:rPr lang="en-US" altLang="ko-KR" sz="1000" u="none" strike="noStrike" smtClean="0">
                          <a:effectLst/>
                        </a:rPr>
                        <a:t>(0)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5112"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자기계발과미래설계</a:t>
                      </a:r>
                      <a:r>
                        <a:rPr lang="en-US" altLang="ko-KR" sz="1000" u="none" strike="noStrike" smtClean="0">
                          <a:effectLst/>
                        </a:rPr>
                        <a:t>(1)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현대인과성서</a:t>
                      </a:r>
                      <a:r>
                        <a:rPr lang="en-US" altLang="ko-KR" sz="1000" u="none" strike="noStrike" smtClean="0">
                          <a:effectLst/>
                        </a:rPr>
                        <a:t>(3)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진로전략과경력관리</a:t>
                      </a:r>
                      <a:r>
                        <a:rPr lang="en-US" altLang="ko-KR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(1)</a:t>
                      </a:r>
                      <a:endParaRPr lang="ko-KR" altLang="en-US" sz="1000" b="0" i="0" u="none" strike="sngStrike" baseline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경력관리와취창업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5112"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논리적사고와글쓰기</a:t>
                      </a:r>
                      <a:r>
                        <a:rPr lang="en-US" altLang="ko-KR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(3)</a:t>
                      </a:r>
                      <a:endParaRPr lang="ko-KR" altLang="en-US" sz="1000" b="0" i="0" u="none" strike="sngStrike" baseline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7556"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sngStrike" baseline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실용영어</a:t>
                      </a:r>
                      <a:r>
                        <a:rPr lang="en-US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I(2)</a:t>
                      </a:r>
                      <a:endParaRPr lang="en-US" sz="1000" b="0" i="0" u="none" strike="sngStrike" baseline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sngStrike" baseline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실용영어</a:t>
                      </a:r>
                      <a:r>
                        <a:rPr lang="en-US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II(2)</a:t>
                      </a:r>
                      <a:endParaRPr lang="en-US" sz="1000" b="0" i="0" u="none" strike="sngStrike" baseline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7556"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통섭과균형</a:t>
                      </a:r>
                      <a:r>
                        <a:rPr lang="en-US" altLang="ko-KR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(2)</a:t>
                      </a:r>
                      <a:endParaRPr lang="ko-KR" altLang="en-US" sz="1000" b="0" i="0" u="none" strike="sngStrike" baseline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통섭과균형</a:t>
                      </a:r>
                      <a:r>
                        <a:rPr lang="en-US" altLang="ko-KR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(2)</a:t>
                      </a:r>
                      <a:endParaRPr lang="ko-KR" altLang="en-US" sz="1000" b="0" i="0" u="none" strike="sngStrike" baseline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실용교양</a:t>
                      </a:r>
                      <a:r>
                        <a:rPr lang="en-US" altLang="ko-KR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(2)</a:t>
                      </a:r>
                      <a:endParaRPr lang="ko-KR" altLang="en-US" sz="1000" b="0" i="0" u="none" strike="sngStrike" baseline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실용교양</a:t>
                      </a:r>
                      <a:r>
                        <a:rPr lang="en-US" altLang="ko-KR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(2)</a:t>
                      </a:r>
                      <a:endParaRPr lang="ko-KR" altLang="en-US" sz="1000" b="0" i="0" u="none" strike="sngStrike" baseline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실용교양</a:t>
                      </a:r>
                      <a:r>
                        <a:rPr lang="en-US" altLang="ko-KR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(2)</a:t>
                      </a:r>
                      <a:endParaRPr lang="ko-KR" altLang="en-US" sz="1000" b="0" i="0" u="none" strike="sngStrike" baseline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</a:tr>
              <a:tr h="29511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</a:rPr>
                        <a:t>역량기초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*대학수학</a:t>
                      </a:r>
                      <a:r>
                        <a:rPr lang="en-US" sz="1000" u="none" strike="noStrike" dirty="0">
                          <a:effectLst/>
                        </a:rPr>
                        <a:t>I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*대학수학</a:t>
                      </a:r>
                      <a:r>
                        <a:rPr lang="en-US" sz="1000" u="none" strike="noStrike" dirty="0">
                          <a:effectLst/>
                        </a:rPr>
                        <a:t>II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u="none" strike="noStrike" smtClean="0">
                          <a:effectLst/>
                        </a:rPr>
                        <a:t>*</a:t>
                      </a:r>
                      <a:r>
                        <a:rPr lang="ko-KR" altLang="en-US" sz="1000" u="none" strike="noStrike" smtClean="0">
                          <a:effectLst/>
                        </a:rPr>
                        <a:t>확률및통계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*응용수학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5112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*이산구조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smtClean="0">
                          <a:effectLst/>
                        </a:rPr>
                        <a:t>*프로그래밍실습</a:t>
                      </a:r>
                      <a:r>
                        <a:rPr lang="en-US" altLang="ko-KR" sz="1000" u="none" strike="noStrike" dirty="0">
                          <a:effectLst/>
                        </a:rPr>
                        <a:t>(322)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26273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smtClean="0">
                          <a:effectLst/>
                        </a:rPr>
                        <a:t>*</a:t>
                      </a:r>
                      <a:r>
                        <a:rPr lang="ko-KR" altLang="en-US" sz="1000" u="none" strike="noStrike" dirty="0" err="1" smtClean="0">
                          <a:effectLst/>
                        </a:rPr>
                        <a:t>일반물리학및실험</a:t>
                      </a:r>
                      <a:r>
                        <a:rPr lang="en-US" altLang="ko-KR" sz="1000" u="none" strike="noStrike" dirty="0">
                          <a:effectLst/>
                        </a:rPr>
                        <a:t>I(322)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공업경영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*응용물리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*생명과학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</a:tr>
              <a:tr h="24399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전공필수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*컴퓨터개론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정보보호개론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80935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정보통신기초및실험</a:t>
                      </a:r>
                      <a:r>
                        <a:rPr lang="en-US" altLang="ko-KR" sz="1000" u="none" strike="noStrike" smtClean="0">
                          <a:effectLst/>
                        </a:rPr>
                        <a:t>(322</a:t>
                      </a:r>
                      <a:r>
                        <a:rPr lang="en-US" altLang="ko-KR" sz="1000" u="none" strike="noStrike" dirty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err="1">
                          <a:effectLst/>
                        </a:rPr>
                        <a:t>무인기술기초및실험</a:t>
                      </a:r>
                      <a:r>
                        <a:rPr lang="en-US" altLang="ko-KR" sz="1000" u="none" strike="noStrike" dirty="0">
                          <a:effectLst/>
                        </a:rPr>
                        <a:t>(322)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511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전공선택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smtClean="0">
                          <a:effectLst/>
                        </a:rPr>
                        <a:t>융합설계입문</a:t>
                      </a:r>
                      <a:r>
                        <a:rPr lang="en-US" altLang="ko-KR" sz="1000" u="none" strike="noStrike" smtClean="0">
                          <a:effectLst/>
                        </a:rPr>
                        <a:t>(330</a:t>
                      </a:r>
                      <a:r>
                        <a:rPr lang="en-US" altLang="ko-KR" sz="1000" b="1" u="none" strike="noStrike" smtClean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err="1" smtClean="0">
                          <a:effectLst/>
                        </a:rPr>
                        <a:t>캡스톤디자인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</a:tr>
              <a:tr h="295112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데이터구조</a:t>
                      </a:r>
                      <a:r>
                        <a:rPr lang="en-US" altLang="ko-KR" sz="1000" u="none" strike="noStrike" dirty="0">
                          <a:effectLst/>
                        </a:rPr>
                        <a:t>(322)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5112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고급프로그래밍</a:t>
                      </a:r>
                      <a:r>
                        <a:rPr lang="en-US" altLang="ko-KR" sz="1000" u="none" strike="noStrike" dirty="0">
                          <a:effectLst/>
                        </a:rPr>
                        <a:t>(322)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자바프로그래밍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err="1">
                          <a:effectLst/>
                        </a:rPr>
                        <a:t>모바일프로그래밍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임베디드</a:t>
                      </a:r>
                      <a:r>
                        <a:rPr lang="en-US" sz="1000" u="none" strike="noStrike">
                          <a:effectLst/>
                        </a:rPr>
                        <a:t>OS(322)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응용프로그래밍</a:t>
                      </a:r>
                      <a:r>
                        <a:rPr lang="en-US" altLang="ko-KR" sz="1000" u="none" strike="noStrike" smtClean="0">
                          <a:effectLst/>
                        </a:rPr>
                        <a:t>(322</a:t>
                      </a:r>
                      <a:r>
                        <a:rPr lang="en-US" altLang="ko-KR" sz="1000" b="1" u="none" strike="noStrike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42668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err="1">
                          <a:effectLst/>
                        </a:rPr>
                        <a:t>마이크로프로세서및실험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임베디드시스템</a:t>
                      </a:r>
                      <a:r>
                        <a:rPr lang="en-US" altLang="ko-KR" sz="1000" u="none" strike="noStrike" smtClean="0">
                          <a:effectLst/>
                        </a:rPr>
                        <a:t>(322</a:t>
                      </a:r>
                      <a:r>
                        <a:rPr lang="en-US" altLang="ko-KR" sz="1000" b="1" u="none" strike="noStrike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smtClean="0">
                          <a:effectLst/>
                        </a:rPr>
                        <a:t>)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1206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전자기학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전파공학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u="none" strike="noStrike" smtClean="0">
                          <a:effectLst/>
                        </a:rPr>
                        <a:t>디지털시스템</a:t>
                      </a:r>
                      <a:r>
                        <a:rPr lang="en-US" altLang="ko-KR" sz="1000" u="none" strike="noStrike" smtClean="0">
                          <a:effectLst/>
                        </a:rPr>
                        <a:t>(322</a:t>
                      </a:r>
                      <a:r>
                        <a:rPr lang="en-US" altLang="ko-KR" sz="1000" b="1" u="none" strike="noStrike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smtClean="0">
                          <a:effectLst/>
                        </a:rPr>
                        <a:t>)</a:t>
                      </a:r>
                      <a:endParaRPr lang="ko-KR" altLang="en-US" sz="1000" b="0" i="0" u="none" strike="noStrike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0591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err="1">
                          <a:effectLst/>
                        </a:rPr>
                        <a:t>회로이론및실험</a:t>
                      </a:r>
                      <a:r>
                        <a:rPr lang="en-US" altLang="ko-KR" sz="1000" u="none" strike="noStrike" dirty="0">
                          <a:effectLst/>
                        </a:rPr>
                        <a:t>(314)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err="1">
                          <a:effectLst/>
                        </a:rPr>
                        <a:t>마이크로컨트롤러및실험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전자회로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센서회로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정보통신실무</a:t>
                      </a:r>
                      <a:r>
                        <a:rPr lang="en-US" altLang="ko-KR" sz="1000" u="none" strike="noStrike" smtClean="0">
                          <a:effectLst/>
                        </a:rPr>
                        <a:t>(322)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5112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통신이론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디지털통신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통신시스템</a:t>
                      </a:r>
                      <a:r>
                        <a:rPr lang="en-US" altLang="ko-KR" sz="1000" u="none" strike="noStrike" dirty="0">
                          <a:effectLst/>
                        </a:rPr>
                        <a:t>(322)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이동통신시스템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891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err="1">
                          <a:effectLst/>
                        </a:rPr>
                        <a:t>디지털신호처리및설계</a:t>
                      </a:r>
                      <a:r>
                        <a:rPr lang="en-US" altLang="ko-KR" sz="1000" u="none" strike="noStrike" dirty="0">
                          <a:effectLst/>
                        </a:rPr>
                        <a:t>(322)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사물인터넷실무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(322)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7551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데이터통신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통신망공학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smtClean="0">
                          <a:effectLst/>
                        </a:rPr>
                        <a:t>인터넷통신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센서네트워크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995936" y="184482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smtClean="0">
                <a:solidFill>
                  <a:srgbClr val="FF0000"/>
                </a:solidFill>
              </a:rPr>
              <a:t>인증필수</a:t>
            </a:r>
            <a:endParaRPr lang="ko-KR" altLang="en-US" b="1">
              <a:solidFill>
                <a:srgbClr val="FF0000"/>
              </a:solidFill>
            </a:endParaRPr>
          </a:p>
        </p:txBody>
      </p:sp>
      <p:cxnSp>
        <p:nvCxnSpPr>
          <p:cNvPr id="10" name="직선 화살표 연결선 9"/>
          <p:cNvCxnSpPr>
            <a:stCxn id="9" idx="1"/>
          </p:cNvCxnSpPr>
          <p:nvPr/>
        </p:nvCxnSpPr>
        <p:spPr>
          <a:xfrm flipH="1" flipV="1">
            <a:off x="3727916" y="1732166"/>
            <a:ext cx="268020" cy="29732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336180" y="49873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교양필수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cxnSp>
        <p:nvCxnSpPr>
          <p:cNvPr id="12" name="직선 화살표 연결선 11"/>
          <p:cNvCxnSpPr/>
          <p:nvPr/>
        </p:nvCxnSpPr>
        <p:spPr>
          <a:xfrm flipH="1">
            <a:off x="7048148" y="683404"/>
            <a:ext cx="288032" cy="312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173918" y="278092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전</a:t>
            </a:r>
            <a:r>
              <a:rPr lang="ko-KR" altLang="en-US" b="1" dirty="0">
                <a:solidFill>
                  <a:srgbClr val="FF0000"/>
                </a:solidFill>
              </a:rPr>
              <a:t>공</a:t>
            </a:r>
            <a:r>
              <a:rPr lang="ko-KR" altLang="en-US" b="1" dirty="0" smtClean="0">
                <a:solidFill>
                  <a:srgbClr val="FF0000"/>
                </a:solidFill>
              </a:rPr>
              <a:t>필수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cxnSp>
        <p:nvCxnSpPr>
          <p:cNvPr id="14" name="직선 화살표 연결선 13"/>
          <p:cNvCxnSpPr/>
          <p:nvPr/>
        </p:nvCxnSpPr>
        <p:spPr>
          <a:xfrm flipH="1">
            <a:off x="2885886" y="2965594"/>
            <a:ext cx="288032" cy="312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907704" y="342900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smtClean="0">
                <a:solidFill>
                  <a:schemeClr val="accent1"/>
                </a:solidFill>
              </a:rPr>
              <a:t>프로젝</a:t>
            </a:r>
            <a:r>
              <a:rPr lang="ko-KR" altLang="en-US" b="1">
                <a:solidFill>
                  <a:schemeClr val="accent1"/>
                </a:solidFill>
              </a:rPr>
              <a:t>트</a:t>
            </a:r>
            <a:endParaRPr lang="ko-KR" altLang="en-US" b="1" dirty="0">
              <a:solidFill>
                <a:schemeClr val="accent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051720" y="4149080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smtClean="0">
                <a:solidFill>
                  <a:schemeClr val="accent1"/>
                </a:solidFill>
              </a:rPr>
              <a:t>SW</a:t>
            </a:r>
            <a:endParaRPr lang="ko-KR" altLang="en-US" b="1" dirty="0">
              <a:solidFill>
                <a:schemeClr val="accent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051720" y="4941168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smtClean="0">
                <a:solidFill>
                  <a:schemeClr val="accent1"/>
                </a:solidFill>
              </a:rPr>
              <a:t>HW</a:t>
            </a:r>
            <a:endParaRPr lang="ko-KR" altLang="en-US" b="1" dirty="0">
              <a:solidFill>
                <a:schemeClr val="accent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051720" y="573325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smtClean="0">
                <a:solidFill>
                  <a:schemeClr val="accent1"/>
                </a:solidFill>
              </a:rPr>
              <a:t>통</a:t>
            </a:r>
            <a:r>
              <a:rPr lang="ko-KR" altLang="en-US" b="1">
                <a:solidFill>
                  <a:schemeClr val="accent1"/>
                </a:solidFill>
              </a:rPr>
              <a:t>신</a:t>
            </a:r>
            <a:endParaRPr lang="ko-KR" altLang="en-US" b="1" dirty="0">
              <a:solidFill>
                <a:schemeClr val="accent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0960" y="5546006"/>
            <a:ext cx="1580882" cy="78483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smtClean="0"/>
              <a:t>* </a:t>
            </a:r>
            <a:r>
              <a:rPr lang="ko-KR" altLang="en-US" sz="900" smtClean="0"/>
              <a:t>표시 </a:t>
            </a:r>
            <a:r>
              <a:rPr lang="en-US" altLang="ko-KR" sz="900" smtClean="0"/>
              <a:t>: MSC 10</a:t>
            </a:r>
            <a:r>
              <a:rPr lang="ko-KR" altLang="en-US" sz="900" smtClean="0"/>
              <a:t>과목</a:t>
            </a:r>
            <a:endParaRPr lang="en-US" altLang="ko-KR" sz="900" smtClean="0"/>
          </a:p>
          <a:p>
            <a:r>
              <a:rPr lang="ko-KR" altLang="en-US" sz="900" smtClean="0"/>
              <a:t>채색</a:t>
            </a:r>
            <a:r>
              <a:rPr lang="en-US" altLang="ko-KR" sz="900" smtClean="0"/>
              <a:t>(</a:t>
            </a:r>
            <a:r>
              <a:rPr lang="ko-KR" altLang="en-US" sz="900" smtClean="0"/>
              <a:t>노랑</a:t>
            </a:r>
            <a:r>
              <a:rPr lang="en-US" altLang="ko-KR" sz="900" smtClean="0"/>
              <a:t>, </a:t>
            </a:r>
            <a:r>
              <a:rPr lang="ko-KR" altLang="en-US" sz="900" smtClean="0"/>
              <a:t>주황</a:t>
            </a:r>
            <a:r>
              <a:rPr lang="en-US" altLang="ko-KR" sz="900" smtClean="0"/>
              <a:t>)</a:t>
            </a:r>
            <a:r>
              <a:rPr lang="ko-KR" altLang="en-US" sz="900" smtClean="0"/>
              <a:t> </a:t>
            </a:r>
            <a:r>
              <a:rPr lang="en-US" altLang="ko-KR" sz="900" smtClean="0"/>
              <a:t>: </a:t>
            </a:r>
            <a:r>
              <a:rPr lang="ko-KR" altLang="en-US" sz="900" smtClean="0"/>
              <a:t>필수과목</a:t>
            </a:r>
            <a:endParaRPr lang="en-US" altLang="ko-KR" sz="900" smtClean="0"/>
          </a:p>
          <a:p>
            <a:r>
              <a:rPr lang="ko-KR" altLang="en-US" sz="900"/>
              <a:t>적색숫자 </a:t>
            </a:r>
            <a:r>
              <a:rPr lang="en-US" altLang="ko-KR" sz="900"/>
              <a:t>: </a:t>
            </a:r>
            <a:r>
              <a:rPr lang="ko-KR" altLang="en-US" sz="900"/>
              <a:t>설계학점</a:t>
            </a:r>
            <a:endParaRPr lang="en-US" altLang="ko-KR" sz="900"/>
          </a:p>
          <a:p>
            <a:r>
              <a:rPr lang="ko-KR" altLang="en-US" sz="900" smtClean="0"/>
              <a:t>적색직선 </a:t>
            </a:r>
            <a:r>
              <a:rPr lang="en-US" altLang="ko-KR" sz="900" smtClean="0"/>
              <a:t>: </a:t>
            </a:r>
            <a:r>
              <a:rPr lang="ko-KR" altLang="en-US" sz="900" smtClean="0"/>
              <a:t>선후수체계</a:t>
            </a:r>
            <a:endParaRPr lang="en-US" altLang="ko-KR" sz="900" smtClean="0"/>
          </a:p>
          <a:p>
            <a:r>
              <a:rPr lang="ko-KR" altLang="en-US" sz="900" smtClean="0"/>
              <a:t>밑줄 </a:t>
            </a:r>
            <a:r>
              <a:rPr lang="en-US" altLang="ko-KR" sz="900" smtClean="0"/>
              <a:t>: </a:t>
            </a:r>
            <a:r>
              <a:rPr lang="ko-KR" altLang="en-US" sz="900" smtClean="0"/>
              <a:t>수정사항</a:t>
            </a:r>
            <a:endParaRPr lang="ko-KR" altLang="en-US" sz="900"/>
          </a:p>
        </p:txBody>
      </p:sp>
      <p:sp>
        <p:nvSpPr>
          <p:cNvPr id="20" name="TextBox 19"/>
          <p:cNvSpPr txBox="1"/>
          <p:nvPr/>
        </p:nvSpPr>
        <p:spPr>
          <a:xfrm>
            <a:off x="355061" y="5311876"/>
            <a:ext cx="973343" cy="23083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smtClean="0"/>
              <a:t>2015</a:t>
            </a:r>
            <a:r>
              <a:rPr lang="ko-KR" altLang="en-US" sz="900" smtClean="0"/>
              <a:t>년도</a:t>
            </a:r>
            <a:r>
              <a:rPr lang="en-US" altLang="ko-KR" sz="900" smtClean="0"/>
              <a:t>(</a:t>
            </a:r>
            <a:r>
              <a:rPr lang="ko-KR" altLang="en-US" sz="900" smtClean="0"/>
              <a:t>수정</a:t>
            </a:r>
            <a:r>
              <a:rPr lang="en-US" altLang="ko-KR" sz="900" smtClean="0"/>
              <a:t>)</a:t>
            </a:r>
            <a:endParaRPr lang="ko-KR" altLang="en-US" sz="900"/>
          </a:p>
        </p:txBody>
      </p:sp>
      <p:cxnSp>
        <p:nvCxnSpPr>
          <p:cNvPr id="23" name="직선 연결선 22"/>
          <p:cNvCxnSpPr/>
          <p:nvPr/>
        </p:nvCxnSpPr>
        <p:spPr>
          <a:xfrm>
            <a:off x="6948264" y="5445224"/>
            <a:ext cx="58354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/>
          <p:cNvCxnSpPr/>
          <p:nvPr/>
        </p:nvCxnSpPr>
        <p:spPr>
          <a:xfrm>
            <a:off x="1691680" y="1628800"/>
            <a:ext cx="1194206" cy="3312368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/>
          <p:cNvCxnSpPr/>
          <p:nvPr/>
        </p:nvCxnSpPr>
        <p:spPr>
          <a:xfrm>
            <a:off x="1691680" y="1880828"/>
            <a:ext cx="1194206" cy="2052228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/>
          <p:cNvCxnSpPr/>
          <p:nvPr/>
        </p:nvCxnSpPr>
        <p:spPr>
          <a:xfrm>
            <a:off x="2885886" y="2029490"/>
            <a:ext cx="2118162" cy="1975574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화살표 연결선 28"/>
          <p:cNvCxnSpPr/>
          <p:nvPr/>
        </p:nvCxnSpPr>
        <p:spPr>
          <a:xfrm>
            <a:off x="3861926" y="5327828"/>
            <a:ext cx="1142122" cy="0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/>
          <p:cNvCxnSpPr/>
          <p:nvPr/>
        </p:nvCxnSpPr>
        <p:spPr>
          <a:xfrm>
            <a:off x="3861926" y="3933056"/>
            <a:ext cx="2078226" cy="288032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/>
          <p:cNvCxnSpPr/>
          <p:nvPr/>
        </p:nvCxnSpPr>
        <p:spPr>
          <a:xfrm>
            <a:off x="3861926" y="3613666"/>
            <a:ext cx="4022442" cy="0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/>
          <p:cNvCxnSpPr/>
          <p:nvPr/>
        </p:nvCxnSpPr>
        <p:spPr>
          <a:xfrm>
            <a:off x="4572000" y="6165304"/>
            <a:ext cx="1440160" cy="0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/>
          <p:cNvCxnSpPr/>
          <p:nvPr/>
        </p:nvCxnSpPr>
        <p:spPr>
          <a:xfrm>
            <a:off x="5652120" y="5570769"/>
            <a:ext cx="1440160" cy="0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33"/>
          <p:cNvCxnSpPr/>
          <p:nvPr/>
        </p:nvCxnSpPr>
        <p:spPr>
          <a:xfrm>
            <a:off x="5644638" y="5661248"/>
            <a:ext cx="2311738" cy="0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2659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911</TotalTime>
  <Words>387</Words>
  <Application>Microsoft Office PowerPoint</Application>
  <PresentationFormat>화면 슬라이드 쇼(4:3)</PresentationFormat>
  <Paragraphs>124</Paragraphs>
  <Slides>2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정보통신 트랙 3학년 1학기 수강신청 유의사항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정보통신공학과 공학인증 설명회</dc:title>
  <dc:creator>hp</dc:creator>
  <cp:lastModifiedBy>User</cp:lastModifiedBy>
  <cp:revision>100</cp:revision>
  <dcterms:created xsi:type="dcterms:W3CDTF">2016-03-24T14:28:34Z</dcterms:created>
  <dcterms:modified xsi:type="dcterms:W3CDTF">2017-02-14T09:35:28Z</dcterms:modified>
</cp:coreProperties>
</file>