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81" r:id="rId2"/>
    <p:sldId id="282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1C69E-B08F-4911-9F61-7121C283C2F5}" type="datetimeFigureOut">
              <a:rPr lang="ko-KR" altLang="en-US" smtClean="0"/>
              <a:t>2017-08-14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0DEED-0BCE-4561-B2AA-E52A14382E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0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40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68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8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06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79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3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23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6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2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8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정보통신 트랙 </a:t>
            </a:r>
            <a:r>
              <a:rPr lang="en-US" altLang="ko-KR" smtClean="0"/>
              <a:t>3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2327599"/>
            <a:ext cx="7931224" cy="30008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통신 트랙 학생은 졸업</a:t>
            </a:r>
            <a:r>
              <a:rPr kumimoji="1" lang="ko-KR" altLang="en-U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때 </a:t>
            </a:r>
            <a:r>
              <a:rPr lang="en-US" altLang="ko-KR" sz="1600" b="1" dirty="0" smtClean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 smtClean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 smtClean="0">
                <a:solidFill>
                  <a:srgbClr val="FF0000"/>
                </a:solidFill>
                <a:ea typeface="맑은 고딕" pitchFamily="50" charset="-127"/>
              </a:rPr>
              <a:t>]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타이틀을 받을 수 있다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>
                <a:solidFill>
                  <a:srgbClr val="FF0000"/>
                </a:solidFill>
                <a:ea typeface="맑은 고딕" pitchFamily="50" charset="-127"/>
              </a:rPr>
              <a:t>]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3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학년 </a:t>
            </a:r>
            <a:r>
              <a:rPr lang="en-US" altLang="ko-KR" sz="1600" dirty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학기 수강신청 필수과목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채색한 교과목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공업경영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 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인증필수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lvl="1" algn="just">
              <a:spcAft>
                <a:spcPts val="1200"/>
              </a:spcAft>
            </a:pP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FF0000"/>
                </a:solidFill>
              </a:rPr>
              <a:t>학칙시행세칙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12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이수원칙</a:t>
            </a:r>
            <a:r>
              <a:rPr lang="en-US" altLang="ko-KR" sz="1400" dirty="0">
                <a:solidFill>
                  <a:srgbClr val="FF0000"/>
                </a:solidFill>
              </a:rPr>
              <a:t>) (3)</a:t>
            </a:r>
            <a:r>
              <a:rPr lang="ko-KR" altLang="en-US" sz="1400" dirty="0">
                <a:solidFill>
                  <a:srgbClr val="FF0000"/>
                </a:solidFill>
              </a:rPr>
              <a:t>교양필수와 역량기초과목은 </a:t>
            </a:r>
            <a:r>
              <a:rPr lang="ko-KR" altLang="en-US" sz="1400" dirty="0" err="1">
                <a:solidFill>
                  <a:srgbClr val="FF0000"/>
                </a:solidFill>
              </a:rPr>
              <a:t>입학년도의</a:t>
            </a:r>
            <a:r>
              <a:rPr lang="ko-KR" altLang="en-US" sz="1400" dirty="0">
                <a:solidFill>
                  <a:srgbClr val="FF0000"/>
                </a:solidFill>
              </a:rPr>
              <a:t> 교육과정에 따라 이수하여야 하며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이수하지 못한 교과목이 교육과정의 변경으로 폐지되었을 경우에는 해당과목의 이수를 면제한다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0000"/>
                </a:solidFill>
              </a:rPr>
              <a:t>학생의 </a:t>
            </a:r>
            <a:r>
              <a:rPr lang="ko-KR" altLang="en-US" sz="1400" dirty="0" err="1">
                <a:solidFill>
                  <a:srgbClr val="FF0000"/>
                </a:solidFill>
              </a:rPr>
              <a:t>입학년도</a:t>
            </a:r>
            <a:r>
              <a:rPr lang="ko-KR" altLang="en-US" sz="1400" dirty="0">
                <a:solidFill>
                  <a:srgbClr val="FF0000"/>
                </a:solidFill>
              </a:rPr>
              <a:t> 교양교육과정에 따르되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구 교과목이 개설되지 않으면 이수하지 않아도 됨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공학인증 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관련 문의 및 상담은 학과사무실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(T.8547)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 혹은 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PD 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교수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백제인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, T.7568)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에게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 언제나 가능함</a:t>
            </a:r>
            <a:endParaRPr lang="en-US" altLang="ko-KR" sz="1600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 트랙 </a:t>
            </a:r>
            <a:r>
              <a:rPr lang="en-US" altLang="ko-KR" dirty="0" smtClean="0"/>
              <a:t>3</a:t>
            </a:r>
            <a:r>
              <a:rPr lang="ko-KR" altLang="en-US" dirty="0" smtClean="0"/>
              <a:t>학년 수강신청 안내 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ko-KR" altLang="en-US" sz="3200" dirty="0" smtClean="0"/>
              <a:t>정보통신 트랙 </a:t>
            </a:r>
            <a:r>
              <a:rPr lang="en-US" altLang="ko-KR" sz="3200" dirty="0"/>
              <a:t>3</a:t>
            </a:r>
            <a:r>
              <a:rPr lang="ko-KR" altLang="en-US" sz="3200" dirty="0" smtClean="0"/>
              <a:t>학년 </a:t>
            </a:r>
            <a:r>
              <a:rPr lang="en-US" altLang="ko-KR" sz="3200" dirty="0"/>
              <a:t>2</a:t>
            </a:r>
            <a:r>
              <a:rPr lang="ko-KR" altLang="en-US" sz="3200" dirty="0" smtClean="0"/>
              <a:t>학기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수강신청 유의사항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4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 트랙 </a:t>
            </a:r>
            <a:r>
              <a:rPr lang="en-US" altLang="ko-KR" dirty="0"/>
              <a:t>3</a:t>
            </a:r>
            <a:r>
              <a:rPr lang="ko-KR" altLang="en-US" dirty="0" smtClean="0"/>
              <a:t>학년 수강신청 </a:t>
            </a:r>
            <a:r>
              <a:rPr lang="ko-KR" altLang="en-US" smtClean="0"/>
              <a:t>안내 </a:t>
            </a:r>
            <a:endParaRPr lang="en-US" altLang="ko-KR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989699"/>
              </p:ext>
            </p:extLst>
          </p:nvPr>
        </p:nvGraphicFramePr>
        <p:xfrm>
          <a:off x="323528" y="148071"/>
          <a:ext cx="8568955" cy="6217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587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</a:tblGrid>
              <a:tr h="15575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컴통무정통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3-1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3-2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교필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자기계발과미래설계</a:t>
                      </a:r>
                      <a:r>
                        <a:rPr lang="en-US" altLang="ko-KR" sz="1000" u="none" strike="noStrike" smtClean="0">
                          <a:effectLst/>
                        </a:rPr>
                        <a:t>(1)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현대인과성서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진로전략과경력관리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(1)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경력관리와취창업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논리적사고와글쓰기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(3)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</a:t>
                      </a:r>
                      <a:r>
                        <a:rPr 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I(2)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</a:t>
                      </a:r>
                      <a:r>
                        <a:rPr 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II(2)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통섭과균형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통섭과균형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역량기초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smtClean="0">
                          <a:effectLst/>
                        </a:rPr>
                        <a:t>확률및통계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*응용수학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*이산구조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*프로그래밍실습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273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I(322)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공업경영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*응용물리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*생명과학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43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전공필수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*컴퓨터개론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정보보호개론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0935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정보통신기초및실험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무인기술기초및실험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전공선택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융합설계입문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(330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캡스톤디자인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데이터구조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고급프로그래밍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자바프로그래밍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모바일프로그래밍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임베디드</a:t>
                      </a:r>
                      <a:r>
                        <a:rPr lang="en-US" sz="1000" u="none" strike="noStrike" dirty="0">
                          <a:effectLst/>
                        </a:rPr>
                        <a:t>OS(322)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응용프로그래밍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266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임베디드시스템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206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전자기학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전파공학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dirty="0" smtClean="0">
                          <a:effectLst/>
                        </a:rPr>
                        <a:t>디지털시스템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(314)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마이크로컨트롤러및실험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센서회로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정보통신실무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통신이론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디지털통신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통신시스템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이동통신시스템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8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사물인터넷실무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(322)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755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데이터통신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통신망공학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인터넷통신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센서네트워크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977812" y="16056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인증필수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0" name="직선 화살표 연결선 9"/>
          <p:cNvCxnSpPr>
            <a:stCxn id="9" idx="1"/>
          </p:cNvCxnSpPr>
          <p:nvPr/>
        </p:nvCxnSpPr>
        <p:spPr>
          <a:xfrm flipH="1">
            <a:off x="6660232" y="1790292"/>
            <a:ext cx="317580" cy="38355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256117" y="5031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교양필수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 flipH="1">
            <a:off x="6977812" y="687798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73918" y="27809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전</a:t>
            </a:r>
            <a:r>
              <a:rPr lang="ko-KR" altLang="en-US" b="1" dirty="0">
                <a:solidFill>
                  <a:srgbClr val="FF0000"/>
                </a:solidFill>
              </a:rPr>
              <a:t>공</a:t>
            </a:r>
            <a:r>
              <a:rPr lang="ko-KR" altLang="en-US" b="1" dirty="0" smtClean="0">
                <a:solidFill>
                  <a:srgbClr val="FF0000"/>
                </a:solidFill>
              </a:rPr>
              <a:t>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2885886" y="296559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07704" y="34290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프로젝</a:t>
            </a:r>
            <a:r>
              <a:rPr lang="ko-KR" altLang="en-US" b="1">
                <a:solidFill>
                  <a:schemeClr val="accent1"/>
                </a:solidFill>
              </a:rPr>
              <a:t>트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1720" y="414908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SW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1720" y="494116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HW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1720" y="5733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통</a:t>
            </a:r>
            <a:r>
              <a:rPr lang="ko-KR" altLang="en-US" b="1">
                <a:solidFill>
                  <a:schemeClr val="accent1"/>
                </a:solidFill>
              </a:rPr>
              <a:t>신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960" y="5546006"/>
            <a:ext cx="1580882" cy="7848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* </a:t>
            </a:r>
            <a:r>
              <a:rPr lang="ko-KR" altLang="en-US" sz="900" smtClean="0"/>
              <a:t>표시 </a:t>
            </a:r>
            <a:r>
              <a:rPr lang="en-US" altLang="ko-KR" sz="900" smtClean="0"/>
              <a:t>: MSC 10</a:t>
            </a:r>
            <a:r>
              <a:rPr lang="ko-KR" altLang="en-US" sz="900" smtClean="0"/>
              <a:t>과목</a:t>
            </a:r>
            <a:endParaRPr lang="en-US" altLang="ko-KR" sz="900" smtClean="0"/>
          </a:p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노랑</a:t>
            </a:r>
            <a:r>
              <a:rPr lang="en-US" altLang="ko-KR" sz="900" smtClean="0"/>
              <a:t>, </a:t>
            </a:r>
            <a:r>
              <a:rPr lang="ko-KR" altLang="en-US" sz="900" smtClean="0"/>
              <a:t>주황</a:t>
            </a:r>
            <a:r>
              <a:rPr lang="en-US" altLang="ko-KR" sz="900" smtClean="0"/>
              <a:t>)</a:t>
            </a:r>
            <a:r>
              <a:rPr lang="ko-KR" altLang="en-US" sz="900" smtClean="0"/>
              <a:t> </a:t>
            </a:r>
            <a:r>
              <a:rPr lang="en-US" altLang="ko-KR" sz="900" smtClean="0"/>
              <a:t>: </a:t>
            </a:r>
            <a:r>
              <a:rPr lang="ko-KR" altLang="en-US" sz="900" smtClean="0"/>
              <a:t>필수과목</a:t>
            </a:r>
            <a:endParaRPr lang="en-US" altLang="ko-KR" sz="900" smtClean="0"/>
          </a:p>
          <a:p>
            <a:r>
              <a:rPr lang="ko-KR" altLang="en-US" sz="900"/>
              <a:t>적색숫자 </a:t>
            </a:r>
            <a:r>
              <a:rPr lang="en-US" altLang="ko-KR" sz="900"/>
              <a:t>: </a:t>
            </a:r>
            <a:r>
              <a:rPr lang="ko-KR" altLang="en-US" sz="900"/>
              <a:t>설계학점</a:t>
            </a:r>
            <a:endParaRPr lang="en-US" altLang="ko-KR" sz="900"/>
          </a:p>
          <a:p>
            <a:r>
              <a:rPr lang="ko-KR" altLang="en-US" sz="900" smtClean="0"/>
              <a:t>적색직선 </a:t>
            </a:r>
            <a:r>
              <a:rPr lang="en-US" altLang="ko-KR" sz="900" smtClean="0"/>
              <a:t>: </a:t>
            </a:r>
            <a:r>
              <a:rPr lang="ko-KR" altLang="en-US" sz="900" smtClean="0"/>
              <a:t>선후수체계</a:t>
            </a:r>
            <a:endParaRPr lang="en-US" altLang="ko-KR" sz="900" smtClean="0"/>
          </a:p>
          <a:p>
            <a:r>
              <a:rPr lang="ko-KR" altLang="en-US" sz="900" smtClean="0"/>
              <a:t>밑줄 </a:t>
            </a:r>
            <a:r>
              <a:rPr lang="en-US" altLang="ko-KR" sz="900" smtClean="0"/>
              <a:t>: </a:t>
            </a:r>
            <a:r>
              <a:rPr lang="ko-KR" altLang="en-US" sz="900" smtClean="0"/>
              <a:t>수정사항</a:t>
            </a:r>
            <a:endParaRPr lang="ko-KR" altLang="en-US" sz="900"/>
          </a:p>
        </p:txBody>
      </p:sp>
      <p:sp>
        <p:nvSpPr>
          <p:cNvPr id="20" name="TextBox 19"/>
          <p:cNvSpPr txBox="1"/>
          <p:nvPr/>
        </p:nvSpPr>
        <p:spPr>
          <a:xfrm>
            <a:off x="355061" y="5311876"/>
            <a:ext cx="973343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2015</a:t>
            </a:r>
            <a:r>
              <a:rPr lang="ko-KR" altLang="en-US" sz="900" smtClean="0"/>
              <a:t>년도</a:t>
            </a:r>
            <a:r>
              <a:rPr lang="en-US" altLang="ko-KR" sz="900" smtClean="0"/>
              <a:t>(</a:t>
            </a:r>
            <a:r>
              <a:rPr lang="ko-KR" altLang="en-US" sz="900" smtClean="0"/>
              <a:t>수정</a:t>
            </a:r>
            <a:r>
              <a:rPr lang="en-US" altLang="ko-KR" sz="900" smtClean="0"/>
              <a:t>)</a:t>
            </a:r>
            <a:endParaRPr lang="ko-KR" altLang="en-US" sz="900"/>
          </a:p>
        </p:txBody>
      </p:sp>
      <p:cxnSp>
        <p:nvCxnSpPr>
          <p:cNvPr id="23" name="직선 연결선 22"/>
          <p:cNvCxnSpPr/>
          <p:nvPr/>
        </p:nvCxnSpPr>
        <p:spPr>
          <a:xfrm>
            <a:off x="6948264" y="5445224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1691680" y="1628800"/>
            <a:ext cx="1194206" cy="3312368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1691680" y="1880828"/>
            <a:ext cx="1194206" cy="2052228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2885886" y="2029490"/>
            <a:ext cx="2118162" cy="1975574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3861926" y="5327828"/>
            <a:ext cx="114212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3861926" y="3933056"/>
            <a:ext cx="2078226" cy="288032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3861926" y="3613666"/>
            <a:ext cx="402244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4572000" y="6165304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5652120" y="5570769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5644638" y="5661248"/>
            <a:ext cx="231173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65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346</Words>
  <Application>Microsoft Office PowerPoint</Application>
  <PresentationFormat>화면 슬라이드 쇼(4:3)</PresentationFormat>
  <Paragraphs>120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굴림</vt:lpstr>
      <vt:lpstr>맑은 고딕</vt:lpstr>
      <vt:lpstr>Arial</vt:lpstr>
      <vt:lpstr>Wingdings</vt:lpstr>
      <vt:lpstr>Office 테마</vt:lpstr>
      <vt:lpstr>정보통신 트랙 3학년 2학기 수강신청 유의사항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정보통신공학과 공학인증 설명회</dc:title>
  <dc:creator>hp</dc:creator>
  <cp:lastModifiedBy>hannam</cp:lastModifiedBy>
  <cp:revision>105</cp:revision>
  <dcterms:created xsi:type="dcterms:W3CDTF">2016-03-24T14:28:34Z</dcterms:created>
  <dcterms:modified xsi:type="dcterms:W3CDTF">2017-08-14T00:41:21Z</dcterms:modified>
</cp:coreProperties>
</file>